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81" r:id="rId4"/>
    <p:sldId id="282" r:id="rId5"/>
    <p:sldId id="313" r:id="rId6"/>
    <p:sldId id="284" r:id="rId7"/>
    <p:sldId id="285" r:id="rId8"/>
    <p:sldId id="286" r:id="rId9"/>
    <p:sldId id="287" r:id="rId10"/>
    <p:sldId id="289" r:id="rId11"/>
    <p:sldId id="29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291" r:id="rId25"/>
    <p:sldId id="292" r:id="rId26"/>
    <p:sldId id="293" r:id="rId27"/>
    <p:sldId id="294" r:id="rId28"/>
    <p:sldId id="295" r:id="rId29"/>
    <p:sldId id="297" r:id="rId30"/>
    <p:sldId id="299" r:id="rId31"/>
    <p:sldId id="300" r:id="rId32"/>
    <p:sldId id="276" r:id="rId33"/>
    <p:sldId id="314" r:id="rId34"/>
    <p:sldId id="278" r:id="rId35"/>
    <p:sldId id="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000"/>
    <a:srgbClr val="AA5E76"/>
    <a:srgbClr val="EB6E19"/>
    <a:srgbClr val="D8A8BA"/>
    <a:srgbClr val="767171"/>
    <a:srgbClr val="F7D043"/>
    <a:srgbClr val="C59EE2"/>
    <a:srgbClr val="DE1487"/>
    <a:srgbClr val="F58FC9"/>
    <a:srgbClr val="F59C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5" d="100"/>
          <a:sy n="65" d="100"/>
        </p:scale>
        <p:origin x="66" y="2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9B6B3E-795F-4239-9982-A899018936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4F397BA7-410E-457C-88AC-AB3B9FA089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A9BA90A3-9C0F-4FD2-93CB-FA0097AD1827}"/>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CB800970-D98C-4AD0-B59E-94A8DC4E293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094CA44-A744-448C-AEBE-C6C9D289ACD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845257739"/>
      </p:ext>
    </p:extLst>
  </p:cSld>
  <p:clrMapOvr>
    <a:masterClrMapping/>
  </p:clrMapOvr>
  <p:transition spd="med" advTm="7000">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AE5E2B-7D54-452C-B421-1CCC8E2AB7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E43F5A3-01F8-419D-96E3-946A9CCDD8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A902AD4-BEBB-409A-BD0F-0C0E051531FE}"/>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0AB0465B-080F-4F8C-92AB-0D717404DA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52D768F-01BD-4576-9A01-F0629C2E8FC0}"/>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4059581934"/>
      </p:ext>
    </p:extLst>
  </p:cSld>
  <p:clrMapOvr>
    <a:masterClrMapping/>
  </p:clrMapOvr>
  <p:transition spd="med" advTm="7000">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087BF5-BA2A-4B96-B395-B389839475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809ECA71-CA25-4126-9B02-4D58AB4BEC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661F78B-2FAC-44BF-876A-EE934488CAA5}"/>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37FD03D8-E79D-4618-A6FB-5B52057D30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038AF956-8FE4-4FE9-ABBA-DAE83E10FF2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1644184161"/>
      </p:ext>
    </p:extLst>
  </p:cSld>
  <p:clrMapOvr>
    <a:masterClrMapping/>
  </p:clrMapOvr>
  <p:transition spd="med" advTm="7000">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9CC8C8-1A9D-4F2B-B889-F1F53BD366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2A89E49A-18C0-4FA4-B7F2-2B27E47B67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9DBBB5A9-B1A1-4465-BB7A-4B54222B41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6FA5142C-5A4A-4DFF-9321-E8BC7290AA2E}"/>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a16="http://schemas.microsoft.com/office/drawing/2014/main" xmlns="" id="{2D63B99F-2014-42BE-BE34-A83AAB65CEC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65A1EE0-806F-4224-ACED-02789B37DA5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1372250344"/>
      </p:ext>
    </p:extLst>
  </p:cSld>
  <p:clrMapOvr>
    <a:masterClrMapping/>
  </p:clrMapOvr>
  <p:transition spd="med" advTm="7000">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84B505-7CF4-4EF4-9B11-77C797E4C4C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6C22A38-11EE-44EA-B6F7-2B90CE19BA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DDAA3B9-9C4E-48C5-9900-9D54A54C37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591E89C7-ED5B-429E-A079-BED83EE5F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521F110-5EB3-4730-A80E-38A11682E0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B63B0060-BDFC-4C92-A0F9-01DDF04A8902}"/>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8" name="Footer Placeholder 7">
            <a:extLst>
              <a:ext uri="{FF2B5EF4-FFF2-40B4-BE49-F238E27FC236}">
                <a16:creationId xmlns:a16="http://schemas.microsoft.com/office/drawing/2014/main" xmlns="" id="{3E231791-B970-41B3-882D-75C9C5A703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1A935E4D-5D36-4197-9C97-ADC8ECE53F8B}"/>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01196722"/>
      </p:ext>
    </p:extLst>
  </p:cSld>
  <p:clrMapOvr>
    <a:masterClrMapping/>
  </p:clrMapOvr>
  <p:transition spd="med" advTm="7000">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59AFA4-AA34-4D7F-8C99-E62A49BC650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A4DB7ED1-9DDA-4856-9EA5-B81C19E7DFD4}"/>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4" name="Footer Placeholder 3">
            <a:extLst>
              <a:ext uri="{FF2B5EF4-FFF2-40B4-BE49-F238E27FC236}">
                <a16:creationId xmlns:a16="http://schemas.microsoft.com/office/drawing/2014/main" xmlns="" id="{BB439448-8C0E-47AA-8642-BC9AF7F91C8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52C771E0-CB2C-44C6-8F76-A90EF286C81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418964745"/>
      </p:ext>
    </p:extLst>
  </p:cSld>
  <p:clrMapOvr>
    <a:masterClrMapping/>
  </p:clrMapOvr>
  <p:transition spd="med" advTm="7000">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F37782B-A8E5-4586-AB6C-C33FAA8AC7E8}"/>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3" name="Footer Placeholder 2">
            <a:extLst>
              <a:ext uri="{FF2B5EF4-FFF2-40B4-BE49-F238E27FC236}">
                <a16:creationId xmlns:a16="http://schemas.microsoft.com/office/drawing/2014/main" xmlns="" id="{C62B99F8-896B-4CFB-AEAF-96B0971DB2B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33A01123-37BF-4FCB-BF8D-E6221CF8E78C}"/>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154232942"/>
      </p:ext>
    </p:extLst>
  </p:cSld>
  <p:clrMapOvr>
    <a:masterClrMapping/>
  </p:clrMapOvr>
  <p:transition spd="med" advTm="7000">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2B2D1A-94BE-4C79-B7F2-C006389A6B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239AF017-A50B-4E4F-A116-AEE2AA762C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B22CF3B8-0FD1-4482-B47B-D24926835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764FC1C-470C-4EC1-A6D7-33DEE967F536}"/>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a16="http://schemas.microsoft.com/office/drawing/2014/main" xmlns="" id="{4BE63ED3-A278-41D9-A8AD-7D02C9D920F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A9234A4-0060-4B0D-8FA3-672B52C774B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932459940"/>
      </p:ext>
    </p:extLst>
  </p:cSld>
  <p:clrMapOvr>
    <a:masterClrMapping/>
  </p:clrMapOvr>
  <p:transition spd="med" advTm="7000">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5C0C8A-7FBA-4446-95C5-004CA6E38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632ADE54-B200-45F2-AEA3-07A491E6BC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8CF5E526-B65F-4FD2-830F-55532FCE8B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0711B70-ECBE-4094-8B3A-3F123AF9D1B2}"/>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a16="http://schemas.microsoft.com/office/drawing/2014/main" xmlns="" id="{CDD25EAF-5F5A-4DF0-8A5F-5654DACD7E8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BA9C4ED-20EE-4735-9F42-D2352DFABAB1}"/>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3015584226"/>
      </p:ext>
    </p:extLst>
  </p:cSld>
  <p:clrMapOvr>
    <a:masterClrMapping/>
  </p:clrMapOvr>
  <p:transition spd="med" advTm="7000">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FC6772-41DD-4A96-9591-9EE23350BE4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62C22B70-64A3-4AC2-B023-25C91FDF16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3AA6C54-A140-40B2-8AAB-63F8833179A9}"/>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0BB99A6F-BB4A-46A2-A1FC-CB05E4DBF9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CD8557B-A882-40D9-A263-13DAA8DD1363}"/>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3901036659"/>
      </p:ext>
    </p:extLst>
  </p:cSld>
  <p:clrMapOvr>
    <a:masterClrMapping/>
  </p:clrMapOvr>
  <p:transition spd="med" advTm="7000">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877965D-F3C0-4646-9E1E-74A92E3068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65769A7-3CD3-40EE-9678-5B84CE0F6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D06EC077-8BDB-42F3-846A-66ECD31E5146}"/>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E889C48C-839C-4EDE-9B51-5F1ED70214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CD20343-B3D1-410B-A693-87C11C039D6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524856402"/>
      </p:ext>
    </p:extLst>
  </p:cSld>
  <p:clrMapOvr>
    <a:masterClrMapping/>
  </p:clrMapOvr>
  <p:transition spd="med" advTm="7000">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9E4A9BE-4739-4C60-BB99-E4A3DA4064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7F46FED-6FAA-409C-94D8-6570EF64C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4F88527-CDD5-4DCC-83B8-845D5827A9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A29F0-8A44-42F3-8B81-75F5265FC7B2}" type="datetimeFigureOut">
              <a:rPr lang="en-IN" smtClean="0"/>
              <a:pPr/>
              <a:t>20-01-2023</a:t>
            </a:fld>
            <a:endParaRPr lang="en-IN"/>
          </a:p>
        </p:txBody>
      </p:sp>
      <p:sp>
        <p:nvSpPr>
          <p:cNvPr id="5" name="Footer Placeholder 4">
            <a:extLst>
              <a:ext uri="{FF2B5EF4-FFF2-40B4-BE49-F238E27FC236}">
                <a16:creationId xmlns:a16="http://schemas.microsoft.com/office/drawing/2014/main" xmlns="" id="{B39FEB8E-0807-4A7C-B5CA-0F96E334B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97995181-69CE-4C72-B993-62A7C5DA7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DC1956-6B3B-4706-9AAC-187B8B74361D}" type="slidenum">
              <a:rPr lang="en-IN" smtClean="0"/>
              <a:pPr/>
              <a:t>‹#›</a:t>
            </a:fld>
            <a:endParaRPr lang="en-IN"/>
          </a:p>
        </p:txBody>
      </p:sp>
    </p:spTree>
    <p:extLst>
      <p:ext uri="{BB962C8B-B14F-4D97-AF65-F5344CB8AC3E}">
        <p14:creationId xmlns:p14="http://schemas.microsoft.com/office/powerpoint/2010/main" val="1460393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Tm="7000">
    <p:wheel spokes="3"/>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1.gi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a:off x="827640" y="3408294"/>
            <a:ext cx="5586038" cy="2176530"/>
          </a:xfrm>
          <a:custGeom>
            <a:avLst/>
            <a:gdLst>
              <a:gd name="connsiteX0" fmla="*/ 0 w 1181463"/>
              <a:gd name="connsiteY0" fmla="*/ 974186 h 974186"/>
              <a:gd name="connsiteX1" fmla="*/ 0 w 1181463"/>
              <a:gd name="connsiteY1" fmla="*/ 0 h 974186"/>
              <a:gd name="connsiteX2" fmla="*/ 1181463 w 1181463"/>
              <a:gd name="connsiteY2" fmla="*/ 974186 h 974186"/>
              <a:gd name="connsiteX3" fmla="*/ 0 w 1181463"/>
              <a:gd name="connsiteY3" fmla="*/ 974186 h 974186"/>
              <a:gd name="connsiteX0" fmla="*/ 0 w 5508764"/>
              <a:gd name="connsiteY0" fmla="*/ 1468192 h 1468192"/>
              <a:gd name="connsiteX1" fmla="*/ 0 w 5508764"/>
              <a:gd name="connsiteY1" fmla="*/ 494006 h 1468192"/>
              <a:gd name="connsiteX2" fmla="*/ 5508764 w 5508764"/>
              <a:gd name="connsiteY2" fmla="*/ 0 h 1468192"/>
              <a:gd name="connsiteX3" fmla="*/ 0 w 5508764"/>
              <a:gd name="connsiteY3" fmla="*/ 1468192 h 1468192"/>
              <a:gd name="connsiteX0" fmla="*/ 515155 w 5508764"/>
              <a:gd name="connsiteY0" fmla="*/ 2150772 h 2150772"/>
              <a:gd name="connsiteX1" fmla="*/ 0 w 5508764"/>
              <a:gd name="connsiteY1" fmla="*/ 494006 h 2150772"/>
              <a:gd name="connsiteX2" fmla="*/ 5508764 w 5508764"/>
              <a:gd name="connsiteY2" fmla="*/ 0 h 2150772"/>
              <a:gd name="connsiteX3" fmla="*/ 515155 w 5508764"/>
              <a:gd name="connsiteY3" fmla="*/ 2150772 h 2150772"/>
              <a:gd name="connsiteX0" fmla="*/ 566671 w 5560280"/>
              <a:gd name="connsiteY0" fmla="*/ 2150772 h 2150772"/>
              <a:gd name="connsiteX1" fmla="*/ 0 w 5560280"/>
              <a:gd name="connsiteY1" fmla="*/ 1575831 h 2150772"/>
              <a:gd name="connsiteX2" fmla="*/ 5560280 w 5560280"/>
              <a:gd name="connsiteY2" fmla="*/ 0 h 2150772"/>
              <a:gd name="connsiteX3" fmla="*/ 566671 w 5560280"/>
              <a:gd name="connsiteY3" fmla="*/ 2150772 h 2150772"/>
              <a:gd name="connsiteX0" fmla="*/ 566671 w 5521643"/>
              <a:gd name="connsiteY0" fmla="*/ 2137893 h 2137893"/>
              <a:gd name="connsiteX1" fmla="*/ 0 w 5521643"/>
              <a:gd name="connsiteY1" fmla="*/ 1562952 h 2137893"/>
              <a:gd name="connsiteX2" fmla="*/ 5521643 w 5521643"/>
              <a:gd name="connsiteY2" fmla="*/ 0 h 2137893"/>
              <a:gd name="connsiteX3" fmla="*/ 566671 w 5521643"/>
              <a:gd name="connsiteY3" fmla="*/ 2137893 h 2137893"/>
              <a:gd name="connsiteX0" fmla="*/ 631066 w 5586038"/>
              <a:gd name="connsiteY0" fmla="*/ 2137893 h 2137893"/>
              <a:gd name="connsiteX1" fmla="*/ 0 w 5586038"/>
              <a:gd name="connsiteY1" fmla="*/ 1562952 h 2137893"/>
              <a:gd name="connsiteX2" fmla="*/ 5586038 w 5586038"/>
              <a:gd name="connsiteY2" fmla="*/ 0 h 2137893"/>
              <a:gd name="connsiteX3" fmla="*/ 631066 w 5586038"/>
              <a:gd name="connsiteY3" fmla="*/ 2137893 h 2137893"/>
              <a:gd name="connsiteX0" fmla="*/ 631066 w 5586038"/>
              <a:gd name="connsiteY0" fmla="*/ 2176530 h 2176530"/>
              <a:gd name="connsiteX1" fmla="*/ 0 w 5586038"/>
              <a:gd name="connsiteY1" fmla="*/ 1562952 h 2176530"/>
              <a:gd name="connsiteX2" fmla="*/ 5586038 w 5586038"/>
              <a:gd name="connsiteY2" fmla="*/ 0 h 2176530"/>
              <a:gd name="connsiteX3" fmla="*/ 631066 w 5586038"/>
              <a:gd name="connsiteY3" fmla="*/ 2176530 h 2176530"/>
            </a:gdLst>
            <a:ahLst/>
            <a:cxnLst>
              <a:cxn ang="0">
                <a:pos x="connsiteX0" y="connsiteY0"/>
              </a:cxn>
              <a:cxn ang="0">
                <a:pos x="connsiteX1" y="connsiteY1"/>
              </a:cxn>
              <a:cxn ang="0">
                <a:pos x="connsiteX2" y="connsiteY2"/>
              </a:cxn>
              <a:cxn ang="0">
                <a:pos x="connsiteX3" y="connsiteY3"/>
              </a:cxn>
            </a:cxnLst>
            <a:rect l="l" t="t" r="r" b="b"/>
            <a:pathLst>
              <a:path w="5586038" h="2176530">
                <a:moveTo>
                  <a:pt x="631066" y="2176530"/>
                </a:moveTo>
                <a:lnTo>
                  <a:pt x="0" y="1562952"/>
                </a:lnTo>
                <a:lnTo>
                  <a:pt x="5586038" y="0"/>
                </a:lnTo>
                <a:lnTo>
                  <a:pt x="631066" y="217653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xmlns="" id="{8866B150-E905-4F01-94CD-C072BD7DF66C}"/>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www.rajeshbhavsar.com | therjsir@gmail.com | +91 </a:t>
            </a:r>
            <a:r>
              <a:rPr lang="en-US" dirty="0" smtClean="0">
                <a:solidFill>
                  <a:prstClr val="white"/>
                </a:solidFill>
              </a:rPr>
              <a:t>77790 10101| +91 90816 28628</a:t>
            </a:r>
            <a:endParaRPr lang="en-IN" dirty="0"/>
          </a:p>
        </p:txBody>
      </p:sp>
      <p:sp>
        <p:nvSpPr>
          <p:cNvPr id="9" name="Rectangle 8"/>
          <p:cNvSpPr/>
          <p:nvPr/>
        </p:nvSpPr>
        <p:spPr>
          <a:xfrm rot="10800000" flipV="1">
            <a:off x="6864702" y="1073835"/>
            <a:ext cx="3620626" cy="3323987"/>
          </a:xfrm>
          <a:prstGeom prst="rect">
            <a:avLst/>
          </a:prstGeom>
        </p:spPr>
        <p:txBody>
          <a:bodyPr wrap="square">
            <a:spAutoFit/>
          </a:bodyPr>
          <a:lstStyle/>
          <a:p>
            <a:pPr algn="ctr"/>
            <a:r>
              <a:rPr lang="en-US" altLang="en-US" sz="2800" b="1" dirty="0">
                <a:solidFill>
                  <a:srgbClr val="595959"/>
                </a:solidFill>
                <a:latin typeface="Calibri" panose="020F0502020204030204" pitchFamily="34" charset="0"/>
                <a:cs typeface="Calibri" panose="020F0502020204030204" pitchFamily="34" charset="0"/>
              </a:rPr>
              <a:t>Founder | Instigator</a:t>
            </a: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r>
              <a:rPr lang="en-US" altLang="en-US" b="1" dirty="0">
                <a:solidFill>
                  <a:srgbClr val="C00000"/>
                </a:solidFill>
                <a:latin typeface="Calibri" panose="020F0502020204030204" pitchFamily="34" charset="0"/>
                <a:cs typeface="Calibri" panose="020F0502020204030204" pitchFamily="34" charset="0"/>
              </a:rPr>
              <a:t> </a:t>
            </a: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r>
              <a:rPr lang="en-US" altLang="en-US" b="1" dirty="0">
                <a:solidFill>
                  <a:srgbClr val="002060"/>
                </a:solidFill>
                <a:latin typeface="Calibri" panose="020F0502020204030204" pitchFamily="34" charset="0"/>
                <a:cs typeface="Calibri" panose="020F0502020204030204" pitchFamily="34" charset="0"/>
              </a:rPr>
              <a:t>  </a:t>
            </a:r>
          </a:p>
          <a:p>
            <a:pPr algn="ctr"/>
            <a:endParaRPr lang="en-US" altLang="en-US" b="1" dirty="0">
              <a:solidFill>
                <a:srgbClr val="002060"/>
              </a:solidFill>
              <a:latin typeface="Calibri" panose="020F0502020204030204" pitchFamily="34" charset="0"/>
              <a:cs typeface="Calibri" panose="020F0502020204030204" pitchFamily="34" charset="0"/>
            </a:endParaRPr>
          </a:p>
          <a:p>
            <a:pPr algn="ctr"/>
            <a:r>
              <a:rPr lang="en-US" altLang="en-US" sz="2800" b="1" dirty="0">
                <a:solidFill>
                  <a:srgbClr val="FF0000"/>
                </a:solidFill>
                <a:latin typeface="Calibri" panose="020F0502020204030204" pitchFamily="34" charset="0"/>
                <a:cs typeface="Calibri" panose="020F0502020204030204" pitchFamily="34" charset="0"/>
              </a:rPr>
              <a:t>RJ </a:t>
            </a:r>
            <a:r>
              <a:rPr lang="en-US" altLang="en-US" sz="2800" b="1" dirty="0" smtClean="0">
                <a:solidFill>
                  <a:srgbClr val="FF0000"/>
                </a:solidFill>
                <a:latin typeface="Calibri" panose="020F0502020204030204" pitchFamily="34" charset="0"/>
                <a:cs typeface="Calibri" panose="020F0502020204030204" pitchFamily="34" charset="0"/>
              </a:rPr>
              <a:t>Sir</a:t>
            </a:r>
            <a:endParaRPr lang="en-US" altLang="en-US" sz="2800" b="1" dirty="0">
              <a:solidFill>
                <a:srgbClr val="FF0000"/>
              </a:solidFill>
              <a:latin typeface="Calibri" panose="020F0502020204030204" pitchFamily="34" charset="0"/>
              <a:cs typeface="Calibri" panose="020F0502020204030204" pitchFamily="34" charset="0"/>
            </a:endParaRPr>
          </a:p>
          <a:p>
            <a:pPr algn="ctr"/>
            <a:r>
              <a:rPr lang="en-US" altLang="en-US" sz="2800" b="1" dirty="0" smtClean="0">
                <a:solidFill>
                  <a:srgbClr val="002060"/>
                </a:solidFill>
                <a:latin typeface="Calibri" panose="020F0502020204030204" pitchFamily="34" charset="0"/>
                <a:cs typeface="Calibri" panose="020F0502020204030204" pitchFamily="34" charset="0"/>
              </a:rPr>
              <a:t>(Mr. Rajesh </a:t>
            </a:r>
            <a:r>
              <a:rPr lang="en-US" altLang="en-US" sz="2800" b="1" dirty="0" err="1">
                <a:solidFill>
                  <a:srgbClr val="002060"/>
                </a:solidFill>
                <a:latin typeface="Calibri" panose="020F0502020204030204" pitchFamily="34" charset="0"/>
                <a:cs typeface="Calibri" panose="020F0502020204030204" pitchFamily="34" charset="0"/>
              </a:rPr>
              <a:t>Bhavsar</a:t>
            </a:r>
            <a:r>
              <a:rPr lang="en-US" altLang="en-US" sz="2800" b="1" dirty="0">
                <a:solidFill>
                  <a:srgbClr val="002060"/>
                </a:solidFill>
                <a:latin typeface="Calibri" panose="020F0502020204030204" pitchFamily="34" charset="0"/>
                <a:cs typeface="Calibri" panose="020F0502020204030204" pitchFamily="34" charset="0"/>
              </a:rPr>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25" y="-123264"/>
            <a:ext cx="6134030" cy="5897407"/>
          </a:xfrm>
          <a:prstGeom prst="rect">
            <a:avLst/>
          </a:prstGeom>
        </p:spPr>
      </p:pic>
      <p:sp>
        <p:nvSpPr>
          <p:cNvPr id="12" name="Right Triangle 11"/>
          <p:cNvSpPr/>
          <p:nvPr/>
        </p:nvSpPr>
        <p:spPr>
          <a:xfrm>
            <a:off x="-3596" y="5564931"/>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p:cNvSpPr/>
          <p:nvPr/>
        </p:nvSpPr>
        <p:spPr>
          <a:xfrm rot="2651041">
            <a:off x="261915" y="5052136"/>
            <a:ext cx="914400" cy="919941"/>
          </a:xfrm>
          <a:prstGeom prst="rtTriangle">
            <a:avLst/>
          </a:prstGeom>
          <a:solidFill>
            <a:srgbClr val="77C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p:cNvSpPr/>
          <p:nvPr/>
        </p:nvSpPr>
        <p:spPr>
          <a:xfrm rot="13448028">
            <a:off x="326932" y="5214276"/>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p:cNvSpPr/>
          <p:nvPr/>
        </p:nvSpPr>
        <p:spPr>
          <a:xfrm rot="2651041">
            <a:off x="285525" y="516625"/>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p:cNvSpPr/>
          <p:nvPr/>
        </p:nvSpPr>
        <p:spPr>
          <a:xfrm rot="13448028">
            <a:off x="350542" y="678765"/>
            <a:ext cx="914400"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p:cNvSpPr/>
          <p:nvPr/>
        </p:nvSpPr>
        <p:spPr>
          <a:xfrm rot="5400000">
            <a:off x="26380" y="36909"/>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8521" y="1490605"/>
            <a:ext cx="2667871" cy="2141093"/>
          </a:xfrm>
          <a:prstGeom prst="rect">
            <a:avLst/>
          </a:prstGeom>
        </p:spPr>
      </p:pic>
      <p:grpSp>
        <p:nvGrpSpPr>
          <p:cNvPr id="6" name="Group 5"/>
          <p:cNvGrpSpPr/>
          <p:nvPr/>
        </p:nvGrpSpPr>
        <p:grpSpPr>
          <a:xfrm>
            <a:off x="6349284" y="4336446"/>
            <a:ext cx="5782614" cy="3046988"/>
            <a:chOff x="5628068" y="1369386"/>
            <a:chExt cx="5747127" cy="3707726"/>
          </a:xfrm>
        </p:grpSpPr>
        <p:sp>
          <p:nvSpPr>
            <p:cNvPr id="7" name="Rectangle 6"/>
            <p:cNvSpPr/>
            <p:nvPr/>
          </p:nvSpPr>
          <p:spPr>
            <a:xfrm>
              <a:off x="5628068" y="1807083"/>
              <a:ext cx="5747127" cy="1460620"/>
            </a:xfrm>
            <a:prstGeom prst="rect">
              <a:avLst/>
            </a:prstGeom>
          </p:spPr>
          <p:txBody>
            <a:bodyPr wrap="square">
              <a:spAutoFit/>
            </a:bodyPr>
            <a:lstStyle/>
            <a:p>
              <a:pPr algn="ctr">
                <a:defRPr/>
              </a:pPr>
              <a:r>
                <a:rPr lang="en-US" sz="3600" b="1" dirty="0">
                  <a:solidFill>
                    <a:schemeClr val="accent1"/>
                  </a:solidFill>
                  <a:latin typeface="Calibri" panose="020F0502020204030204" pitchFamily="34" charset="0"/>
                  <a:cs typeface="Calibri" panose="020F0502020204030204" pitchFamily="34" charset="0"/>
                </a:rPr>
                <a:t>      don’t fail,</a:t>
              </a:r>
            </a:p>
            <a:p>
              <a:pPr algn="ctr">
                <a:defRPr/>
              </a:pPr>
              <a:r>
                <a:rPr lang="en-US" sz="3600" b="1" dirty="0">
                  <a:solidFill>
                    <a:srgbClr val="FF0000"/>
                  </a:solidFill>
                  <a:latin typeface="Calibri" panose="020F0502020204030204" pitchFamily="34" charset="0"/>
                  <a:cs typeface="Calibri" panose="020F0502020204030204" pitchFamily="34" charset="0"/>
                </a:rPr>
                <a:t>        </a:t>
              </a:r>
            </a:p>
          </p:txBody>
        </p:sp>
        <p:sp>
          <p:nvSpPr>
            <p:cNvPr id="4" name="Rectangle 3"/>
            <p:cNvSpPr/>
            <p:nvPr/>
          </p:nvSpPr>
          <p:spPr>
            <a:xfrm>
              <a:off x="5943791" y="1369386"/>
              <a:ext cx="2180967" cy="3707726"/>
            </a:xfrm>
            <a:prstGeom prst="rect">
              <a:avLst/>
            </a:prstGeom>
          </p:spPr>
          <p:txBody>
            <a:bodyPr wrap="square">
              <a:spAutoFit/>
            </a:bodyPr>
            <a:lstStyle/>
            <a:p>
              <a:r>
                <a:rPr lang="en-US" sz="9600" b="1" dirty="0">
                  <a:latin typeface="Calibri" panose="020F0502020204030204" pitchFamily="34" charset="0"/>
                  <a:cs typeface="Calibri" panose="020F0502020204030204" pitchFamily="34" charset="0"/>
                </a:rPr>
                <a:t>You</a:t>
              </a:r>
            </a:p>
            <a:p>
              <a:endParaRPr lang="en-US" sz="9600" dirty="0"/>
            </a:p>
          </p:txBody>
        </p:sp>
        <p:sp>
          <p:nvSpPr>
            <p:cNvPr id="5" name="Rectangle 4"/>
            <p:cNvSpPr/>
            <p:nvPr/>
          </p:nvSpPr>
          <p:spPr>
            <a:xfrm flipH="1">
              <a:off x="6862214" y="2260574"/>
              <a:ext cx="3168998" cy="711583"/>
            </a:xfrm>
            <a:prstGeom prst="rect">
              <a:avLst/>
            </a:prstGeom>
          </p:spPr>
          <p:txBody>
            <a:bodyPr wrap="square">
              <a:spAutoFit/>
            </a:bodyPr>
            <a:lstStyle/>
            <a:p>
              <a:pPr algn="ctr">
                <a:defRPr/>
              </a:pPr>
              <a:r>
                <a:rPr lang="en-US" sz="3200" b="1" dirty="0">
                  <a:solidFill>
                    <a:srgbClr val="FF0000"/>
                  </a:solidFill>
                  <a:latin typeface="Calibri" panose="020F0502020204030204" pitchFamily="34" charset="0"/>
                  <a:cs typeface="Calibri" panose="020F0502020204030204" pitchFamily="34" charset="0"/>
                </a:rPr>
                <a:t> give up</a:t>
              </a:r>
            </a:p>
          </p:txBody>
        </p:sp>
      </p:grpSp>
    </p:spTree>
    <p:extLst>
      <p:ext uri="{BB962C8B-B14F-4D97-AF65-F5344CB8AC3E}">
        <p14:creationId xmlns:p14="http://schemas.microsoft.com/office/powerpoint/2010/main" val="804089789"/>
      </p:ext>
    </p:extLst>
  </p:cSld>
  <p:clrMapOvr>
    <a:masterClrMapping/>
  </p:clrMapOvr>
  <p:transition spd="med" advTm="7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3981" y="3369424"/>
            <a:ext cx="12243963" cy="3261791"/>
          </a:xfrm>
          <a:prstGeom prst="rect">
            <a:avLst/>
          </a:prstGeom>
        </p:spPr>
      </p:pic>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975" y="2192965"/>
            <a:ext cx="2098530" cy="2991571"/>
          </a:xfrm>
          <a:prstGeom prst="rect">
            <a:avLst/>
          </a:prstGeom>
        </p:spPr>
      </p:pic>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595" y="1528443"/>
            <a:ext cx="2098530" cy="2991571"/>
          </a:xfrm>
          <a:prstGeom prst="rect">
            <a:avLst/>
          </a:prstGeom>
        </p:spPr>
      </p:pic>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7793" y="878045"/>
            <a:ext cx="2098530" cy="2991571"/>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2929" y="1468176"/>
            <a:ext cx="2098530" cy="2991571"/>
          </a:xfrm>
          <a:prstGeom prst="rect">
            <a:avLst/>
          </a:prstGeom>
        </p:spPr>
      </p:pic>
      <p:sp>
        <p:nvSpPr>
          <p:cNvPr id="24" name="Rectangle 23">
            <a:extLst>
              <a:ext uri="{FF2B5EF4-FFF2-40B4-BE49-F238E27FC236}">
                <a16:creationId xmlns:a16="http://schemas.microsoft.com/office/drawing/2014/main" xmlns="" id="{8866B150-E905-4F01-94CD-C072BD7DF66C}"/>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www.rajeshbhavsar.com | therjsir@gmail.com | +91 </a:t>
            </a:r>
            <a:r>
              <a:rPr lang="en-US" dirty="0" smtClean="0">
                <a:solidFill>
                  <a:prstClr val="white"/>
                </a:solidFill>
              </a:rPr>
              <a:t>77790 10101| +91 90816 28628</a:t>
            </a:r>
            <a:endParaRPr lang="en-IN" dirty="0"/>
          </a:p>
        </p:txBody>
      </p:sp>
      <p:sp>
        <p:nvSpPr>
          <p:cNvPr id="33" name="Right Triangle 32"/>
          <p:cNvSpPr/>
          <p:nvPr/>
        </p:nvSpPr>
        <p:spPr>
          <a:xfrm rot="2651041">
            <a:off x="272748" y="502488"/>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p:cNvSpPr/>
          <p:nvPr/>
        </p:nvSpPr>
        <p:spPr>
          <a:xfrm rot="13448028">
            <a:off x="337765" y="664628"/>
            <a:ext cx="914400"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p:cNvSpPr/>
          <p:nvPr/>
        </p:nvSpPr>
        <p:spPr>
          <a:xfrm rot="5400000">
            <a:off x="724" y="-2986"/>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rot="18734832" flipH="1">
            <a:off x="10901137" y="548468"/>
            <a:ext cx="1030328"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7895976" flipH="1">
            <a:off x="10837907" y="735395"/>
            <a:ext cx="1030328"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p:cNvSpPr/>
          <p:nvPr/>
        </p:nvSpPr>
        <p:spPr>
          <a:xfrm rot="16200000" flipH="1">
            <a:off x="11224497" y="-61301"/>
            <a:ext cx="914400" cy="1036572"/>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5611" y="1698161"/>
            <a:ext cx="1033006" cy="1458153"/>
          </a:xfrm>
          <a:prstGeom prst="rect">
            <a:avLst/>
          </a:prstGeom>
        </p:spPr>
      </p:pic>
      <p:sp>
        <p:nvSpPr>
          <p:cNvPr id="30" name="Rounded Rectangle 29"/>
          <p:cNvSpPr/>
          <p:nvPr/>
        </p:nvSpPr>
        <p:spPr>
          <a:xfrm>
            <a:off x="1182177" y="3006113"/>
            <a:ext cx="1850375" cy="740087"/>
          </a:xfrm>
          <a:prstGeom prst="roundRect">
            <a:avLst/>
          </a:prstGeom>
          <a:ln w="28575">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C00000"/>
                </a:solidFill>
              </a:rPr>
              <a:t>COACHING</a:t>
            </a:r>
          </a:p>
          <a:p>
            <a:pPr algn="ctr"/>
            <a:r>
              <a:rPr lang="en-US" sz="1400" b="1" dirty="0"/>
              <a:t>www.racevarsity.com+91 76009 09090</a:t>
            </a:r>
          </a:p>
        </p:txBody>
      </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8301" y="1669684"/>
            <a:ext cx="1332759" cy="455329"/>
          </a:xfrm>
          <a:prstGeom prst="rect">
            <a:avLst/>
          </a:prstGeom>
        </p:spPr>
      </p:pic>
      <p:sp>
        <p:nvSpPr>
          <p:cNvPr id="36" name="Rounded Rectangle 35"/>
          <p:cNvSpPr/>
          <p:nvPr/>
        </p:nvSpPr>
        <p:spPr>
          <a:xfrm>
            <a:off x="3616997" y="2281260"/>
            <a:ext cx="1931729" cy="761059"/>
          </a:xfrm>
          <a:prstGeom prst="roundRect">
            <a:avLst/>
          </a:prstGeom>
          <a:ln w="28575">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solidFill>
                  <a:srgbClr val="C00000"/>
                </a:solidFill>
              </a:rPr>
              <a:t>PLACEMENT</a:t>
            </a:r>
            <a:endParaRPr lang="en-US" sz="2000" b="1" dirty="0">
              <a:solidFill>
                <a:srgbClr val="C00000"/>
              </a:solidFill>
            </a:endParaRPr>
          </a:p>
          <a:p>
            <a:pPr algn="ctr"/>
            <a:r>
              <a:rPr lang="en-US" sz="1400" b="1" dirty="0"/>
              <a:t>www.irojgar.com</a:t>
            </a:r>
          </a:p>
          <a:p>
            <a:pPr algn="ctr"/>
            <a:r>
              <a:rPr lang="en-US" sz="1400" b="1" dirty="0"/>
              <a:t>+91  77790 10101</a:t>
            </a:r>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9657" y="2095405"/>
            <a:ext cx="1292930" cy="721715"/>
          </a:xfrm>
          <a:prstGeom prst="rect">
            <a:avLst/>
          </a:prstGeom>
        </p:spPr>
      </p:pic>
      <p:sp>
        <p:nvSpPr>
          <p:cNvPr id="40" name="Rounded Rectangle 39"/>
          <p:cNvSpPr/>
          <p:nvPr/>
        </p:nvSpPr>
        <p:spPr>
          <a:xfrm>
            <a:off x="6419036" y="2978714"/>
            <a:ext cx="1715042" cy="743219"/>
          </a:xfrm>
          <a:prstGeom prst="roundRect">
            <a:avLst/>
          </a:prstGeom>
          <a:ln w="19050">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rPr>
              <a:t>IMMIGRATION</a:t>
            </a:r>
          </a:p>
          <a:p>
            <a:pPr algn="ctr"/>
            <a:r>
              <a:rPr lang="en-US" sz="1400" b="1" dirty="0"/>
              <a:t>www.goforen.com</a:t>
            </a:r>
          </a:p>
          <a:p>
            <a:pPr algn="ctr"/>
            <a:r>
              <a:rPr lang="en-US" sz="1400" b="1" dirty="0"/>
              <a:t>+91 76000 14090   </a:t>
            </a:r>
          </a:p>
        </p:txBody>
      </p:sp>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82178" y="2779538"/>
            <a:ext cx="770124" cy="770124"/>
          </a:xfrm>
          <a:prstGeom prst="rect">
            <a:avLst/>
          </a:prstGeom>
        </p:spPr>
      </p:pic>
      <p:sp>
        <p:nvSpPr>
          <p:cNvPr id="42" name="Rounded Rectangle 41"/>
          <p:cNvSpPr/>
          <p:nvPr/>
        </p:nvSpPr>
        <p:spPr>
          <a:xfrm>
            <a:off x="8796269" y="3727231"/>
            <a:ext cx="1819290" cy="714623"/>
          </a:xfrm>
          <a:prstGeom prst="roundRect">
            <a:avLst/>
          </a:prstGeom>
          <a:solidFill>
            <a:schemeClr val="bg1">
              <a:lumMod val="95000"/>
            </a:schemeClr>
          </a:solidFill>
          <a:ln w="12700">
            <a:solidFill>
              <a:schemeClr val="bg1">
                <a:lumMod val="7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rPr>
              <a:t>CO-WORKING</a:t>
            </a:r>
          </a:p>
          <a:p>
            <a:pPr algn="ctr"/>
            <a:r>
              <a:rPr lang="en-US" sz="1400" b="1"/>
              <a:t>www.careeriaa.com+91 </a:t>
            </a:r>
            <a:r>
              <a:rPr lang="en-US" sz="1400" b="1" smtClean="0"/>
              <a:t>85111 10221</a:t>
            </a:r>
            <a:endParaRPr lang="en-US" sz="1400" b="1" dirty="0"/>
          </a:p>
        </p:txBody>
      </p:sp>
      <p:pic>
        <p:nvPicPr>
          <p:cNvPr id="44" name="Picture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2552" y="4957780"/>
            <a:ext cx="1509703" cy="1211608"/>
          </a:xfrm>
          <a:prstGeom prst="rect">
            <a:avLst/>
          </a:prstGeom>
        </p:spPr>
      </p:pic>
      <p:sp>
        <p:nvSpPr>
          <p:cNvPr id="3" name="Rectangle 2"/>
          <p:cNvSpPr/>
          <p:nvPr/>
        </p:nvSpPr>
        <p:spPr>
          <a:xfrm>
            <a:off x="3266613" y="6086479"/>
            <a:ext cx="1137964" cy="369332"/>
          </a:xfrm>
          <a:prstGeom prst="rect">
            <a:avLst/>
          </a:prstGeom>
        </p:spPr>
        <p:txBody>
          <a:bodyPr wrap="square">
            <a:spAutoFit/>
          </a:bodyPr>
          <a:lstStyle/>
          <a:p>
            <a:pPr algn="ctr"/>
            <a:r>
              <a:rPr lang="en-US" altLang="en-US" b="1" dirty="0">
                <a:solidFill>
                  <a:schemeClr val="tx1">
                    <a:lumMod val="65000"/>
                    <a:lumOff val="35000"/>
                  </a:schemeClr>
                </a:solidFill>
                <a:latin typeface="Calibri" panose="020F0502020204030204" pitchFamily="34" charset="0"/>
                <a:cs typeface="Calibri" panose="020F0502020204030204" pitchFamily="34" charset="0"/>
              </a:rPr>
              <a:t>RJ sir</a:t>
            </a:r>
          </a:p>
        </p:txBody>
      </p:sp>
      <p:sp>
        <p:nvSpPr>
          <p:cNvPr id="5" name="Rectangle 4"/>
          <p:cNvSpPr/>
          <p:nvPr/>
        </p:nvSpPr>
        <p:spPr>
          <a:xfrm>
            <a:off x="3616997" y="5313301"/>
            <a:ext cx="5964885" cy="954107"/>
          </a:xfrm>
          <a:prstGeom prst="rect">
            <a:avLst/>
          </a:prstGeom>
        </p:spPr>
        <p:txBody>
          <a:bodyPr wrap="square">
            <a:spAutoFit/>
          </a:bodyPr>
          <a:lstStyle/>
          <a:p>
            <a:pPr algn="ctr"/>
            <a:r>
              <a:rPr lang="en-US" sz="2800" b="1" dirty="0">
                <a:solidFill>
                  <a:srgbClr val="B56363"/>
                </a:solidFill>
              </a:rPr>
              <a:t>CAREER OPPORTUNITIES </a:t>
            </a:r>
          </a:p>
          <a:p>
            <a:pPr algn="ctr"/>
            <a:r>
              <a:rPr lang="en-US" sz="2800" b="1" dirty="0">
                <a:solidFill>
                  <a:srgbClr val="B56363"/>
                </a:solidFill>
              </a:rPr>
              <a:t>FOR YOUTH </a:t>
            </a:r>
          </a:p>
        </p:txBody>
      </p:sp>
      <p:sp>
        <p:nvSpPr>
          <p:cNvPr id="7" name="Chevron 6"/>
          <p:cNvSpPr/>
          <p:nvPr/>
        </p:nvSpPr>
        <p:spPr>
          <a:xfrm>
            <a:off x="193060" y="3957941"/>
            <a:ext cx="425003" cy="501806"/>
          </a:xfrm>
          <a:prstGeom prst="chevron">
            <a:avLst/>
          </a:prstGeom>
          <a:solidFill>
            <a:srgbClr val="B31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Pentagon 7"/>
          <p:cNvSpPr/>
          <p:nvPr/>
        </p:nvSpPr>
        <p:spPr>
          <a:xfrm>
            <a:off x="81504" y="4520013"/>
            <a:ext cx="1002771" cy="664523"/>
          </a:xfrm>
          <a:prstGeom prst="homePlate">
            <a:avLst/>
          </a:prstGeom>
          <a:solidFill>
            <a:srgbClr val="2451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Since 2006</a:t>
            </a:r>
          </a:p>
        </p:txBody>
      </p:sp>
    </p:spTree>
    <p:extLst>
      <p:ext uri="{BB962C8B-B14F-4D97-AF65-F5344CB8AC3E}">
        <p14:creationId xmlns:p14="http://schemas.microsoft.com/office/powerpoint/2010/main" val="2479959496"/>
      </p:ext>
    </p:extLst>
  </p:cSld>
  <p:clrMapOvr>
    <a:masterClrMapping/>
  </p:clrMapOvr>
  <p:transition spd="med" advTm="7000">
    <p:wheel spokes="3"/>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wsj.net/public/resources/images/BN-OX655_Hiring_P_201607141655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355"/>
            <a:ext cx="12180053" cy="6467138"/>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6" name="TextBox 15"/>
          <p:cNvSpPr txBox="1"/>
          <p:nvPr/>
        </p:nvSpPr>
        <p:spPr>
          <a:xfrm>
            <a:off x="3422740" y="-13740"/>
            <a:ext cx="4572000"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 Need Staff</a:t>
            </a:r>
            <a:endParaRPr lang="en-IN"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7" name="TextBox 3"/>
          <p:cNvSpPr txBox="1">
            <a:spLocks noChangeArrowheads="1"/>
          </p:cNvSpPr>
          <p:nvPr/>
        </p:nvSpPr>
        <p:spPr bwMode="auto">
          <a:xfrm>
            <a:off x="1622670" y="816990"/>
            <a:ext cx="86868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IN" altLang="en-US" sz="4000" b="1" dirty="0">
                <a:solidFill>
                  <a:srgbClr val="C00000"/>
                </a:solidFill>
              </a:rPr>
              <a:t>Being Knowledgeable Employer :</a:t>
            </a:r>
            <a:r>
              <a:rPr lang="gu-IN" altLang="en-US" sz="4000" b="1" dirty="0">
                <a:solidFill>
                  <a:srgbClr val="C00000"/>
                </a:solidFill>
              </a:rPr>
              <a:t> </a:t>
            </a:r>
          </a:p>
          <a:p>
            <a:pPr algn="ctr" eaLnBrk="1" hangingPunct="1"/>
            <a:r>
              <a:rPr lang="gu-IN" altLang="en-US" sz="3600" b="1" dirty="0">
                <a:solidFill>
                  <a:srgbClr val="C00000"/>
                </a:solidFill>
              </a:rPr>
              <a:t>રોજગારદાતા તરીકેની આપણી ક્ષમતા.... </a:t>
            </a:r>
            <a:endParaRPr lang="en-US" altLang="en-US" sz="3600" b="1" dirty="0">
              <a:solidFill>
                <a:srgbClr val="C00000"/>
              </a:solidFill>
            </a:endParaRPr>
          </a:p>
        </p:txBody>
      </p:sp>
    </p:spTree>
    <p:extLst>
      <p:ext uri="{BB962C8B-B14F-4D97-AF65-F5344CB8AC3E}">
        <p14:creationId xmlns:p14="http://schemas.microsoft.com/office/powerpoint/2010/main" val="664814988"/>
      </p:ext>
    </p:extLst>
  </p:cSld>
  <p:clrMapOvr>
    <a:masterClrMapping/>
  </p:clrMapOvr>
  <p:transition spd="med" advTm="7000">
    <p:wheel spokes="3"/>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d-business-man-presenting-concept-agenda-white-background-361100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1818" y="1550406"/>
            <a:ext cx="3988636" cy="398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303" y="6471391"/>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047344" y="211709"/>
            <a:ext cx="3897444" cy="732671"/>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bg1"/>
              </a:solidFill>
            </a:endParaRPr>
          </a:p>
          <a:p>
            <a:pPr algn="ctr"/>
            <a:r>
              <a:rPr lang="en-US" sz="2800" b="1" dirty="0" smtClean="0">
                <a:solidFill>
                  <a:schemeClr val="bg1"/>
                </a:solidFill>
                <a:latin typeface="Cambria" pitchFamily="18" charset="0"/>
              </a:rPr>
              <a:t>SEQUENCE</a:t>
            </a:r>
            <a:endParaRPr lang="en-US" sz="2800" b="1" dirty="0">
              <a:solidFill>
                <a:schemeClr val="bg1"/>
              </a:solidFill>
              <a:latin typeface="Cambria" pitchFamily="18" charset="0"/>
            </a:endParaRPr>
          </a:p>
          <a:p>
            <a:pPr algn="ctr"/>
            <a:endParaRPr lang="en-IN" dirty="0"/>
          </a:p>
        </p:txBody>
      </p:sp>
      <p:sp>
        <p:nvSpPr>
          <p:cNvPr id="16" name="TextBox 15"/>
          <p:cNvSpPr txBox="1"/>
          <p:nvPr/>
        </p:nvSpPr>
        <p:spPr>
          <a:xfrm>
            <a:off x="4736870" y="1335370"/>
            <a:ext cx="6400800" cy="4524375"/>
          </a:xfrm>
          <a:prstGeom prst="rect">
            <a:avLst/>
          </a:prstGeom>
          <a:noFill/>
        </p:spPr>
        <p:txBody>
          <a:bodyPr>
            <a:spAutoFit/>
          </a:bodyPr>
          <a:lstStyle/>
          <a:p>
            <a:pPr marL="344488" indent="-344488" eaLnBrk="1" fontAlgn="auto" hangingPunct="1">
              <a:spcBef>
                <a:spcPts val="0"/>
              </a:spcBef>
              <a:spcAft>
                <a:spcPts val="0"/>
              </a:spcAft>
              <a:buFont typeface="Wingdings" pitchFamily="2" charset="2"/>
              <a:buChar char="§"/>
              <a:defRPr/>
            </a:pPr>
            <a:r>
              <a:rPr lang="en-US" sz="2400" dirty="0">
                <a:solidFill>
                  <a:srgbClr val="002060"/>
                </a:solidFill>
                <a:latin typeface="+mn-lt"/>
              </a:rPr>
              <a:t>About RJ sir and creation of iROJGAR</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Vision, Mission &amp; Values of iROJGAR</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Organizational Tree</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Employer’s Perception of Job Seeker</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Process flow chart for JP to hire a candidate</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Level of jobs and Salary offered</a:t>
            </a:r>
          </a:p>
          <a:p>
            <a:pPr marL="344488" indent="-344488" algn="just" eaLnBrk="1" fontAlgn="auto" hangingPunct="1">
              <a:spcBef>
                <a:spcPts val="0"/>
              </a:spcBef>
              <a:spcAft>
                <a:spcPts val="0"/>
              </a:spcAft>
              <a:buFont typeface="Wingdings" pitchFamily="2" charset="2"/>
              <a:buChar char="§"/>
              <a:defRPr/>
            </a:pPr>
            <a:r>
              <a:rPr lang="en-IN" sz="2400" dirty="0">
                <a:solidFill>
                  <a:schemeClr val="tx2">
                    <a:lumMod val="75000"/>
                  </a:schemeClr>
                </a:solidFill>
                <a:latin typeface="+mn-lt"/>
              </a:rPr>
              <a:t>Success stories (of hiring Candidates)</a:t>
            </a:r>
            <a:endParaRPr lang="en-US" sz="2400" dirty="0">
              <a:solidFill>
                <a:schemeClr val="tx2">
                  <a:lumMod val="75000"/>
                </a:schemeClr>
              </a:solidFill>
              <a:latin typeface="+mn-lt"/>
            </a:endParaRP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Benefits to registered Job Providers </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Industries we focus on for job Providers </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Services offered by </a:t>
            </a:r>
            <a:r>
              <a:rPr lang="en-US" sz="2400" dirty="0" err="1">
                <a:solidFill>
                  <a:srgbClr val="FF0000"/>
                </a:solidFill>
                <a:latin typeface="+mn-lt"/>
              </a:rPr>
              <a:t>iROJGAR</a:t>
            </a:r>
            <a:r>
              <a:rPr lang="en-US" sz="2400" dirty="0">
                <a:solidFill>
                  <a:srgbClr val="FF0000"/>
                </a:solidFill>
                <a:latin typeface="+mn-lt"/>
              </a:rPr>
              <a:t>  (to Job Providers)</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Our commitment towards job Providers.</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Contact us </a:t>
            </a:r>
          </a:p>
        </p:txBody>
      </p:sp>
    </p:spTree>
    <p:extLst>
      <p:ext uri="{BB962C8B-B14F-4D97-AF65-F5344CB8AC3E}">
        <p14:creationId xmlns:p14="http://schemas.microsoft.com/office/powerpoint/2010/main" val="1929290838"/>
      </p:ext>
    </p:extLst>
  </p:cSld>
  <p:clrMapOvr>
    <a:masterClrMapping/>
  </p:clrMapOvr>
  <p:transition spd="med" advTm="7000">
    <p:wheel spokes="3"/>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about_u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1618" y="1437713"/>
            <a:ext cx="3807516" cy="452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a:t>
            </a:r>
            <a:r>
              <a:rPr lang="en-US" dirty="0" smtClean="0">
                <a:solidFill>
                  <a:prstClr val="white"/>
                </a:solidFill>
              </a:rPr>
              <a:t>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227226" y="211709"/>
            <a:ext cx="347771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ABOUT US</a:t>
            </a:r>
            <a:endParaRPr lang="en-IN" sz="2800" b="1" dirty="0">
              <a:latin typeface="Cambria" pitchFamily="18" charset="0"/>
            </a:endParaRPr>
          </a:p>
        </p:txBody>
      </p:sp>
      <p:sp>
        <p:nvSpPr>
          <p:cNvPr id="14" name="TextBox 13"/>
          <p:cNvSpPr txBox="1"/>
          <p:nvPr/>
        </p:nvSpPr>
        <p:spPr>
          <a:xfrm>
            <a:off x="4117280" y="1903740"/>
            <a:ext cx="6477000" cy="3786188"/>
          </a:xfrm>
          <a:prstGeom prst="rect">
            <a:avLst/>
          </a:prstGeom>
          <a:noFill/>
        </p:spPr>
        <p:txBody>
          <a:bodyPr>
            <a:spAutoFit/>
          </a:bodyPr>
          <a:lstStyle/>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Founded</a:t>
            </a:r>
            <a:r>
              <a:rPr lang="en-US" sz="2400" dirty="0">
                <a:solidFill>
                  <a:schemeClr val="tx2">
                    <a:lumMod val="75000"/>
                  </a:schemeClr>
                </a:solidFill>
                <a:latin typeface="+mn-lt"/>
              </a:rPr>
              <a:t> by Mr. Rajesh Bhavsar (a technocrat and mentor) in 2015. Currently having a workforce of more than </a:t>
            </a:r>
            <a:r>
              <a:rPr lang="en-US" sz="2400" dirty="0" smtClean="0">
                <a:solidFill>
                  <a:schemeClr val="tx2">
                    <a:lumMod val="75000"/>
                  </a:schemeClr>
                </a:solidFill>
                <a:latin typeface="+mn-lt"/>
              </a:rPr>
              <a:t>20 </a:t>
            </a:r>
            <a:r>
              <a:rPr lang="en-US" sz="2400" dirty="0">
                <a:solidFill>
                  <a:schemeClr val="tx2">
                    <a:lumMod val="75000"/>
                  </a:schemeClr>
                </a:solidFill>
                <a:latin typeface="+mn-lt"/>
              </a:rPr>
              <a:t>people. </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Parent company </a:t>
            </a:r>
            <a:r>
              <a:rPr lang="en-US" sz="2400" dirty="0">
                <a:solidFill>
                  <a:schemeClr val="tx2">
                    <a:lumMod val="75000"/>
                  </a:schemeClr>
                </a:solidFill>
                <a:latin typeface="+mn-lt"/>
              </a:rPr>
              <a:t>– RACE - has roots in academics and coaching for the last </a:t>
            </a:r>
            <a:r>
              <a:rPr lang="en-US" sz="2400" dirty="0" smtClean="0">
                <a:solidFill>
                  <a:schemeClr val="tx2">
                    <a:lumMod val="75000"/>
                  </a:schemeClr>
                </a:solidFill>
                <a:latin typeface="+mn-lt"/>
              </a:rPr>
              <a:t>18 </a:t>
            </a:r>
            <a:r>
              <a:rPr lang="en-US" sz="2400" dirty="0">
                <a:solidFill>
                  <a:schemeClr val="tx2">
                    <a:lumMod val="75000"/>
                  </a:schemeClr>
                </a:solidFill>
                <a:latin typeface="+mn-lt"/>
              </a:rPr>
              <a:t>years.</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Headquartered</a:t>
            </a:r>
            <a:r>
              <a:rPr lang="en-US" sz="2400" dirty="0">
                <a:solidFill>
                  <a:schemeClr val="tx2">
                    <a:lumMod val="75000"/>
                  </a:schemeClr>
                </a:solidFill>
                <a:latin typeface="+mn-lt"/>
              </a:rPr>
              <a:t> in Surat, South Gujarat. Operating majorly for South Gujarat. </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Currently</a:t>
            </a:r>
            <a:r>
              <a:rPr lang="en-US" sz="2400" dirty="0">
                <a:solidFill>
                  <a:schemeClr val="tx2">
                    <a:lumMod val="75000"/>
                  </a:schemeClr>
                </a:solidFill>
                <a:latin typeface="+mn-lt"/>
              </a:rPr>
              <a:t> </a:t>
            </a:r>
            <a:r>
              <a:rPr lang="en-US" sz="2400" dirty="0" smtClean="0">
                <a:solidFill>
                  <a:schemeClr val="tx2">
                    <a:lumMod val="75000"/>
                  </a:schemeClr>
                </a:solidFill>
                <a:latin typeface="+mn-lt"/>
              </a:rPr>
              <a:t>500</a:t>
            </a:r>
            <a:r>
              <a:rPr lang="en-US" sz="2400" dirty="0">
                <a:solidFill>
                  <a:schemeClr val="tx2">
                    <a:lumMod val="75000"/>
                  </a:schemeClr>
                </a:solidFill>
                <a:latin typeface="+mn-lt"/>
              </a:rPr>
              <a:t>+ clientele. Regularly placing more than </a:t>
            </a:r>
            <a:r>
              <a:rPr lang="en-US" sz="2400" dirty="0" smtClean="0">
                <a:solidFill>
                  <a:schemeClr val="tx2">
                    <a:lumMod val="75000"/>
                  </a:schemeClr>
                </a:solidFill>
                <a:latin typeface="+mn-lt"/>
              </a:rPr>
              <a:t>50+ </a:t>
            </a:r>
            <a:r>
              <a:rPr lang="en-US" sz="2400" dirty="0">
                <a:solidFill>
                  <a:schemeClr val="tx2">
                    <a:lumMod val="75000"/>
                  </a:schemeClr>
                </a:solidFill>
                <a:latin typeface="+mn-lt"/>
              </a:rPr>
              <a:t>candidates in private jobs every months.  </a:t>
            </a:r>
          </a:p>
        </p:txBody>
      </p:sp>
    </p:spTree>
    <p:extLst>
      <p:ext uri="{BB962C8B-B14F-4D97-AF65-F5344CB8AC3E}">
        <p14:creationId xmlns:p14="http://schemas.microsoft.com/office/powerpoint/2010/main" val="2926514759"/>
      </p:ext>
    </p:extLst>
  </p:cSld>
  <p:clrMapOvr>
    <a:masterClrMapping/>
  </p:clrMapOvr>
  <p:transition spd="med" advTm="7000">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096690" y="211708"/>
            <a:ext cx="5822455" cy="1059069"/>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DRIVING VISION OF </a:t>
            </a:r>
            <a:r>
              <a:rPr lang="en-US" sz="2800" b="1" dirty="0" err="1" smtClean="0">
                <a:latin typeface="Cambria" pitchFamily="18" charset="0"/>
              </a:rPr>
              <a:t>iROJGAR</a:t>
            </a:r>
            <a:endParaRPr lang="en-IN" sz="2800" b="1" dirty="0">
              <a:latin typeface="Cambria" pitchFamily="18" charset="0"/>
            </a:endParaRPr>
          </a:p>
        </p:txBody>
      </p:sp>
      <p:sp>
        <p:nvSpPr>
          <p:cNvPr id="14" name="TextBox 13"/>
          <p:cNvSpPr txBox="1"/>
          <p:nvPr/>
        </p:nvSpPr>
        <p:spPr>
          <a:xfrm>
            <a:off x="1956200" y="1653910"/>
            <a:ext cx="8458200" cy="1200150"/>
          </a:xfrm>
          <a:prstGeom prst="rect">
            <a:avLst/>
          </a:prstGeom>
          <a:noFill/>
        </p:spPr>
        <p:txBody>
          <a:bodyPr>
            <a:spAutoFit/>
          </a:bodyPr>
          <a:lstStyle/>
          <a:p>
            <a:pPr algn="just" eaLnBrk="1" fontAlgn="auto" hangingPunct="1">
              <a:spcBef>
                <a:spcPts val="0"/>
              </a:spcBef>
              <a:spcAft>
                <a:spcPts val="0"/>
              </a:spcAft>
              <a:defRPr/>
            </a:pPr>
            <a:r>
              <a:rPr lang="en-US" sz="2400" dirty="0">
                <a:solidFill>
                  <a:schemeClr val="tx2">
                    <a:lumMod val="75000"/>
                  </a:schemeClr>
                </a:solidFill>
                <a:latin typeface="+mn-lt"/>
              </a:rPr>
              <a:t>To promote sustainable economic growth by coordinating workforce for proper job placement and thereby enhancing social stability and quality of life of families. It means </a:t>
            </a:r>
          </a:p>
        </p:txBody>
      </p:sp>
      <p:pic>
        <p:nvPicPr>
          <p:cNvPr id="15" name="Picture 6" descr="Icon-of-Mssn.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81780" y="2314730"/>
            <a:ext cx="3588284"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0117" y="3204665"/>
            <a:ext cx="654464" cy="7204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6"/>
          <p:cNvSpPr txBox="1">
            <a:spLocks noChangeArrowheads="1"/>
          </p:cNvSpPr>
          <p:nvPr/>
        </p:nvSpPr>
        <p:spPr bwMode="auto">
          <a:xfrm>
            <a:off x="2856850" y="3191650"/>
            <a:ext cx="228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dirty="0">
                <a:solidFill>
                  <a:srgbClr val="FF0000"/>
                </a:solidFill>
              </a:rPr>
              <a:t>better work, </a:t>
            </a:r>
            <a:endParaRPr lang="en-US" altLang="en-US" sz="3200" dirty="0">
              <a:solidFill>
                <a:srgbClr val="FF0000"/>
              </a:solidFill>
            </a:endParaRPr>
          </a:p>
        </p:txBody>
      </p:sp>
      <p:sp>
        <p:nvSpPr>
          <p:cNvPr id="26" name="TextBox 7"/>
          <p:cNvSpPr txBox="1">
            <a:spLocks noChangeArrowheads="1"/>
          </p:cNvSpPr>
          <p:nvPr/>
        </p:nvSpPr>
        <p:spPr bwMode="auto">
          <a:xfrm>
            <a:off x="3851200" y="4258450"/>
            <a:ext cx="251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a:solidFill>
                  <a:srgbClr val="FF0000"/>
                </a:solidFill>
              </a:rPr>
              <a:t>better career, </a:t>
            </a:r>
            <a:endParaRPr lang="en-US" altLang="en-US" sz="3200">
              <a:solidFill>
                <a:srgbClr val="FF0000"/>
              </a:solidFill>
            </a:endParaRPr>
          </a:p>
        </p:txBody>
      </p:sp>
      <p:sp>
        <p:nvSpPr>
          <p:cNvPr id="27" name="TextBox 8"/>
          <p:cNvSpPr txBox="1">
            <a:spLocks noChangeArrowheads="1"/>
          </p:cNvSpPr>
          <p:nvPr/>
        </p:nvSpPr>
        <p:spPr bwMode="auto">
          <a:xfrm>
            <a:off x="5390190" y="5325250"/>
            <a:ext cx="2209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dirty="0">
                <a:solidFill>
                  <a:srgbClr val="FF0000"/>
                </a:solidFill>
              </a:rPr>
              <a:t>better life.</a:t>
            </a:r>
            <a:endParaRPr lang="en-US" altLang="en-US" sz="3200" dirty="0">
              <a:solidFill>
                <a:srgbClr val="FF0000"/>
              </a:solidFill>
            </a:endParaRPr>
          </a:p>
        </p:txBody>
      </p:sp>
      <p:pic>
        <p:nvPicPr>
          <p:cNvPr id="28"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1997" y="4286445"/>
            <a:ext cx="654464" cy="72046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3657" y="5353235"/>
            <a:ext cx="654464" cy="720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687580" y="91789"/>
            <a:ext cx="437712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MISSION: JOBS FOR JANTA</a:t>
            </a:r>
            <a:r>
              <a:rPr lang="en-US" dirty="0" smtClean="0"/>
              <a:t> </a:t>
            </a:r>
            <a:endParaRPr lang="en-IN" dirty="0"/>
          </a:p>
        </p:txBody>
      </p:sp>
      <p:sp>
        <p:nvSpPr>
          <p:cNvPr id="14" name="TextBox 13"/>
          <p:cNvSpPr txBox="1"/>
          <p:nvPr/>
        </p:nvSpPr>
        <p:spPr>
          <a:xfrm>
            <a:off x="1444542" y="1146349"/>
            <a:ext cx="9225522" cy="3170099"/>
          </a:xfrm>
          <a:prstGeom prst="rect">
            <a:avLst/>
          </a:prstGeom>
          <a:noFill/>
        </p:spPr>
        <p:txBody>
          <a:bodyPr wrap="square">
            <a:spAutoFit/>
          </a:bodyPr>
          <a:lstStyle/>
          <a:p>
            <a:pPr marL="465138" indent="-465138" algn="just" eaLnBrk="1" fontAlgn="auto" hangingPunct="1">
              <a:spcBef>
                <a:spcPts val="0"/>
              </a:spcBef>
              <a:spcAft>
                <a:spcPts val="0"/>
              </a:spcAft>
              <a:defRPr/>
            </a:pPr>
            <a:r>
              <a:rPr lang="en-US" sz="2000" dirty="0">
                <a:solidFill>
                  <a:schemeClr val="accent1">
                    <a:lumMod val="50000"/>
                  </a:schemeClr>
                </a:solidFill>
                <a:latin typeface="+mn-lt"/>
              </a:rPr>
              <a:t>	</a:t>
            </a:r>
            <a:r>
              <a:rPr lang="en-US" sz="2000" b="1" dirty="0">
                <a:solidFill>
                  <a:schemeClr val="accent1">
                    <a:lumMod val="50000"/>
                  </a:schemeClr>
                </a:solidFill>
                <a:latin typeface="+mn-lt"/>
              </a:rPr>
              <a:t>Inspired by Mission statement of iROJGAR</a:t>
            </a:r>
          </a:p>
          <a:p>
            <a:pPr marL="465138" indent="-465138" algn="just" eaLnBrk="1" fontAlgn="auto" hangingPunct="1">
              <a:spcBef>
                <a:spcPts val="0"/>
              </a:spcBef>
              <a:spcAft>
                <a:spcPts val="0"/>
              </a:spcAft>
              <a:buFont typeface="Arial" pitchFamily="34" charset="0"/>
              <a:buChar char="•"/>
              <a:defRPr/>
            </a:pPr>
            <a:r>
              <a:rPr lang="en-US" sz="2000" dirty="0">
                <a:solidFill>
                  <a:srgbClr val="FF0000"/>
                </a:solidFill>
                <a:latin typeface="+mn-lt"/>
              </a:rPr>
              <a:t>Right job to each one </a:t>
            </a:r>
            <a:r>
              <a:rPr lang="en-US" sz="2000" dirty="0">
                <a:solidFill>
                  <a:schemeClr val="accent1">
                    <a:lumMod val="50000"/>
                  </a:schemeClr>
                </a:solidFill>
                <a:latin typeface="+mn-lt"/>
              </a:rPr>
              <a:t>as well as right employee to each establishment.</a:t>
            </a:r>
          </a:p>
          <a:p>
            <a:pPr marL="465138" indent="-465138" algn="just" eaLnBrk="1" fontAlgn="auto" hangingPunct="1">
              <a:spcBef>
                <a:spcPts val="0"/>
              </a:spcBef>
              <a:spcAft>
                <a:spcPts val="0"/>
              </a:spcAft>
              <a:buFont typeface="Arial" pitchFamily="34" charset="0"/>
              <a:buChar char="•"/>
              <a:defRPr/>
            </a:pPr>
            <a:r>
              <a:rPr lang="en-US" sz="2000" dirty="0">
                <a:solidFill>
                  <a:srgbClr val="FF0000"/>
                </a:solidFill>
                <a:latin typeface="+mn-lt"/>
              </a:rPr>
              <a:t>Innovative</a:t>
            </a:r>
            <a:r>
              <a:rPr lang="en-US" sz="2000" dirty="0">
                <a:solidFill>
                  <a:schemeClr val="accent1">
                    <a:lumMod val="50000"/>
                  </a:schemeClr>
                </a:solidFill>
                <a:latin typeface="+mn-lt"/>
              </a:rPr>
              <a:t> and economical </a:t>
            </a:r>
            <a:r>
              <a:rPr lang="en-US" sz="2000" dirty="0">
                <a:solidFill>
                  <a:srgbClr val="FF0000"/>
                </a:solidFill>
                <a:latin typeface="+mn-lt"/>
              </a:rPr>
              <a:t>solutions</a:t>
            </a:r>
            <a:r>
              <a:rPr lang="en-US" sz="2000" dirty="0">
                <a:solidFill>
                  <a:schemeClr val="accent1">
                    <a:lumMod val="50000"/>
                  </a:schemeClr>
                </a:solidFill>
                <a:latin typeface="+mn-lt"/>
              </a:rPr>
              <a:t> with use of technology to meet job market requirements.</a:t>
            </a:r>
          </a:p>
          <a:p>
            <a:pPr marL="465138" indent="-465138" algn="just" eaLnBrk="1" fontAlgn="auto" hangingPunct="1">
              <a:spcBef>
                <a:spcPts val="0"/>
              </a:spcBef>
              <a:spcAft>
                <a:spcPts val="0"/>
              </a:spcAft>
              <a:buFont typeface="Arial" pitchFamily="34" charset="0"/>
              <a:buChar char="•"/>
              <a:defRPr/>
            </a:pPr>
            <a:r>
              <a:rPr lang="en-US" sz="2000" dirty="0">
                <a:solidFill>
                  <a:schemeClr val="accent1">
                    <a:lumMod val="50000"/>
                  </a:schemeClr>
                </a:solidFill>
                <a:latin typeface="+mn-lt"/>
              </a:rPr>
              <a:t>To enhance </a:t>
            </a:r>
            <a:r>
              <a:rPr lang="en-US" sz="2000" dirty="0">
                <a:solidFill>
                  <a:srgbClr val="FF0000"/>
                </a:solidFill>
                <a:latin typeface="+mn-lt"/>
              </a:rPr>
              <a:t>competitiveness</a:t>
            </a:r>
            <a:r>
              <a:rPr lang="en-US" sz="2000" dirty="0">
                <a:solidFill>
                  <a:schemeClr val="accent1">
                    <a:lumMod val="50000"/>
                  </a:schemeClr>
                </a:solidFill>
                <a:latin typeface="+mn-lt"/>
              </a:rPr>
              <a:t> and harmony of job seekers by providing vocational guidance and skill development training.</a:t>
            </a:r>
          </a:p>
          <a:p>
            <a:pPr marL="465138" indent="-465138" algn="just" eaLnBrk="1" fontAlgn="auto" hangingPunct="1">
              <a:spcBef>
                <a:spcPts val="0"/>
              </a:spcBef>
              <a:spcAft>
                <a:spcPts val="0"/>
              </a:spcAft>
              <a:buFont typeface="Arial" pitchFamily="34" charset="0"/>
              <a:buChar char="•"/>
              <a:defRPr/>
            </a:pPr>
            <a:r>
              <a:rPr lang="en-US" sz="2000" dirty="0">
                <a:solidFill>
                  <a:schemeClr val="accent1">
                    <a:lumMod val="50000"/>
                  </a:schemeClr>
                </a:solidFill>
                <a:latin typeface="+mn-lt"/>
              </a:rPr>
              <a:t>To partner/collaborate/sign MoU’s with market majors (companies) to ensure </a:t>
            </a:r>
            <a:r>
              <a:rPr lang="en-US" sz="2000" dirty="0">
                <a:solidFill>
                  <a:srgbClr val="FF0000"/>
                </a:solidFill>
                <a:latin typeface="+mn-lt"/>
              </a:rPr>
              <a:t>large presence </a:t>
            </a:r>
            <a:r>
              <a:rPr lang="en-US" sz="2000" dirty="0">
                <a:solidFill>
                  <a:schemeClr val="accent1">
                    <a:lumMod val="50000"/>
                  </a:schemeClr>
                </a:solidFill>
                <a:latin typeface="+mn-lt"/>
              </a:rPr>
              <a:t>for (Indian) job seekers.</a:t>
            </a:r>
          </a:p>
          <a:p>
            <a:pPr marL="465138" indent="-465138" algn="just" eaLnBrk="1" fontAlgn="auto" hangingPunct="1">
              <a:spcBef>
                <a:spcPts val="0"/>
              </a:spcBef>
              <a:spcAft>
                <a:spcPts val="0"/>
              </a:spcAft>
              <a:defRPr/>
            </a:pPr>
            <a:r>
              <a:rPr lang="en-US" sz="2000" dirty="0">
                <a:solidFill>
                  <a:schemeClr val="accent1">
                    <a:lumMod val="50000"/>
                  </a:schemeClr>
                </a:solidFill>
                <a:latin typeface="+mn-lt"/>
              </a:rPr>
              <a:t>	</a:t>
            </a:r>
            <a:r>
              <a:rPr lang="en-US" sz="2000" b="1" dirty="0">
                <a:solidFill>
                  <a:schemeClr val="accent1">
                    <a:lumMod val="50000"/>
                  </a:schemeClr>
                </a:solidFill>
                <a:latin typeface="+mn-lt"/>
              </a:rPr>
              <a:t>To create and maintain the </a:t>
            </a:r>
            <a:r>
              <a:rPr lang="en-US" sz="2000" b="1" dirty="0">
                <a:solidFill>
                  <a:srgbClr val="FF0000"/>
                </a:solidFill>
                <a:latin typeface="+mn-lt"/>
              </a:rPr>
              <a:t>database</a:t>
            </a:r>
            <a:r>
              <a:rPr lang="en-US" sz="2000" b="1" dirty="0">
                <a:solidFill>
                  <a:schemeClr val="accent1">
                    <a:lumMod val="50000"/>
                  </a:schemeClr>
                </a:solidFill>
                <a:latin typeface="+mn-lt"/>
              </a:rPr>
              <a:t> related to skill requirements of a dynamic </a:t>
            </a:r>
            <a:r>
              <a:rPr lang="en-US" sz="2000" b="1" dirty="0" smtClean="0">
                <a:solidFill>
                  <a:schemeClr val="accent1">
                    <a:lumMod val="50000"/>
                  </a:schemeClr>
                </a:solidFill>
                <a:latin typeface="+mn-lt"/>
              </a:rPr>
              <a:t>Labour </a:t>
            </a:r>
            <a:r>
              <a:rPr lang="en-US" sz="2000" b="1" dirty="0">
                <a:solidFill>
                  <a:schemeClr val="accent1">
                    <a:lumMod val="50000"/>
                  </a:schemeClr>
                </a:solidFill>
                <a:latin typeface="+mn-lt"/>
              </a:rPr>
              <a:t>market.</a:t>
            </a:r>
          </a:p>
        </p:txBody>
      </p:sp>
      <p:sp>
        <p:nvSpPr>
          <p:cNvPr id="3" name="AutoShape 2" descr="https://gwavestutorials.com/wp-content/uploads/2021/12/mission-visio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https://gwavestutorials.com/wp-content/uploads/2021/12/mission-vision.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4" name="Picture 6" descr="C:\Users\data10\Desktop\mission-vis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7050" y="4151860"/>
            <a:ext cx="3117954" cy="1950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222884" y="138798"/>
            <a:ext cx="5516381"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DIE HARD </a:t>
            </a:r>
            <a:r>
              <a:rPr lang="en-US" sz="3200" b="1" dirty="0" smtClean="0">
                <a:solidFill>
                  <a:schemeClr val="accent2"/>
                </a:solidFill>
                <a:latin typeface="Cambria" pitchFamily="18" charset="0"/>
              </a:rPr>
              <a:t>VALUES</a:t>
            </a:r>
            <a:r>
              <a:rPr lang="en-US" sz="3200" b="1" dirty="0" smtClean="0">
                <a:latin typeface="Cambria" pitchFamily="18" charset="0"/>
              </a:rPr>
              <a:t> </a:t>
            </a:r>
            <a:r>
              <a:rPr lang="en-US" sz="2800" b="1" dirty="0" smtClean="0">
                <a:latin typeface="Cambria" pitchFamily="18" charset="0"/>
              </a:rPr>
              <a:t>OF </a:t>
            </a:r>
            <a:r>
              <a:rPr lang="en-US" sz="2800" b="1" dirty="0" err="1" smtClean="0">
                <a:latin typeface="Cambria" pitchFamily="18" charset="0"/>
              </a:rPr>
              <a:t>iROJGAR</a:t>
            </a:r>
            <a:endParaRPr lang="en-IN" sz="2800" b="1" dirty="0">
              <a:latin typeface="Cambria" pitchFamily="18" charset="0"/>
            </a:endParaRPr>
          </a:p>
        </p:txBody>
      </p:sp>
      <p:sp>
        <p:nvSpPr>
          <p:cNvPr id="14" name="TextBox 13"/>
          <p:cNvSpPr txBox="1"/>
          <p:nvPr/>
        </p:nvSpPr>
        <p:spPr>
          <a:xfrm>
            <a:off x="2166060" y="1783820"/>
            <a:ext cx="8458200" cy="1570038"/>
          </a:xfrm>
          <a:prstGeom prst="rect">
            <a:avLst/>
          </a:prstGeom>
          <a:noFill/>
        </p:spPr>
        <p:txBody>
          <a:bodyPr>
            <a:spAutoFit/>
          </a:bodyPr>
          <a:lstStyle/>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Empathy</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Going the extra mile</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Honesty, Integrity and Confidentiality</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To remain consistantly consistant</a:t>
            </a:r>
          </a:p>
        </p:txBody>
      </p:sp>
      <p:pic>
        <p:nvPicPr>
          <p:cNvPr id="5122" name="Picture 2" descr="https://www.downloadclipart.net/large/value-png-free-downloa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9005" y="3374062"/>
            <a:ext cx="5972175" cy="280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lowchart: Process 63"/>
          <p:cNvSpPr/>
          <p:nvPr/>
        </p:nvSpPr>
        <p:spPr>
          <a:xfrm>
            <a:off x="9630872" y="1761286"/>
            <a:ext cx="45719" cy="1326212"/>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Flowchart: Process 61"/>
          <p:cNvSpPr/>
          <p:nvPr/>
        </p:nvSpPr>
        <p:spPr>
          <a:xfrm>
            <a:off x="7054600" y="2353462"/>
            <a:ext cx="45719" cy="793996"/>
          </a:xfrm>
          <a:prstGeom prst="flowChartProcess">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Flowchart: Process 60"/>
          <p:cNvSpPr/>
          <p:nvPr/>
        </p:nvSpPr>
        <p:spPr>
          <a:xfrm>
            <a:off x="10293163" y="4379624"/>
            <a:ext cx="72000" cy="648000"/>
          </a:xfrm>
          <a:prstGeom prst="flowChartProcess">
            <a:avLst/>
          </a:prstGeom>
          <a:solidFill>
            <a:schemeClr val="accent5">
              <a:lumMod val="50000"/>
            </a:schemeClr>
          </a:solidFill>
          <a:ln>
            <a:solidFill>
              <a:srgbClr val="D8A8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Flowchart: Process 59"/>
          <p:cNvSpPr/>
          <p:nvPr/>
        </p:nvSpPr>
        <p:spPr>
          <a:xfrm>
            <a:off x="8012183" y="4377124"/>
            <a:ext cx="72000" cy="648000"/>
          </a:xfrm>
          <a:prstGeom prst="flowChartProcess">
            <a:avLst/>
          </a:prstGeom>
          <a:solidFill>
            <a:srgbClr val="767171"/>
          </a:solidFill>
          <a:ln>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Flowchart: Process 58"/>
          <p:cNvSpPr/>
          <p:nvPr/>
        </p:nvSpPr>
        <p:spPr>
          <a:xfrm>
            <a:off x="6060983" y="4434584"/>
            <a:ext cx="72000" cy="648000"/>
          </a:xfrm>
          <a:prstGeom prst="flowChartProcess">
            <a:avLst/>
          </a:prstGeom>
          <a:solidFill>
            <a:srgbClr val="F7D043"/>
          </a:solidFill>
          <a:ln>
            <a:solidFill>
              <a:srgbClr val="F7D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Flowchart: Process 57"/>
          <p:cNvSpPr/>
          <p:nvPr/>
        </p:nvSpPr>
        <p:spPr>
          <a:xfrm>
            <a:off x="4229703" y="4372124"/>
            <a:ext cx="72000" cy="648000"/>
          </a:xfrm>
          <a:prstGeom prst="flowChartProcess">
            <a:avLst/>
          </a:prstGeom>
          <a:solidFill>
            <a:srgbClr val="C59EE2"/>
          </a:solidFill>
          <a:ln>
            <a:solidFill>
              <a:srgbClr val="C59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Flowchart: Process 56"/>
          <p:cNvSpPr/>
          <p:nvPr/>
        </p:nvSpPr>
        <p:spPr>
          <a:xfrm>
            <a:off x="2323473" y="4414594"/>
            <a:ext cx="72000" cy="648000"/>
          </a:xfrm>
          <a:prstGeom prst="flowChartProcess">
            <a:avLst/>
          </a:prstGeom>
          <a:solidFill>
            <a:srgbClr val="DE1487"/>
          </a:solidFill>
          <a:ln>
            <a:solidFill>
              <a:srgbClr val="DE14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4" name="Picture 4" descr="sutton-hierarch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8040" y="1064300"/>
            <a:ext cx="3657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957403" y="211709"/>
            <a:ext cx="436213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ORGANIZATIONAL CHART</a:t>
            </a:r>
            <a:endParaRPr lang="en-IN" sz="2800" b="1" dirty="0"/>
          </a:p>
        </p:txBody>
      </p:sp>
      <p:sp>
        <p:nvSpPr>
          <p:cNvPr id="3" name="Flowchart: Alternate Process 2"/>
          <p:cNvSpPr/>
          <p:nvPr/>
        </p:nvSpPr>
        <p:spPr>
          <a:xfrm>
            <a:off x="5936117" y="1301187"/>
            <a:ext cx="2353455" cy="1067265"/>
          </a:xfrm>
          <a:prstGeom prst="flowChartAlternateProcess">
            <a:avLst/>
          </a:prstGeom>
          <a:solidFill>
            <a:srgbClr val="00B0F0"/>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atin typeface="Cambria" pitchFamily="18" charset="0"/>
            </a:endParaRPr>
          </a:p>
          <a:p>
            <a:pPr algn="r"/>
            <a:r>
              <a:rPr lang="en-US" sz="2400" b="1" dirty="0" smtClean="0">
                <a:latin typeface="Cambria" pitchFamily="18" charset="0"/>
              </a:rPr>
              <a:t>Founder</a:t>
            </a:r>
            <a:endParaRPr lang="en-IN" sz="2400" b="1" dirty="0">
              <a:latin typeface="Cambria" pitchFamily="18" charset="0"/>
            </a:endParaRPr>
          </a:p>
        </p:txBody>
      </p:sp>
      <p:sp>
        <p:nvSpPr>
          <p:cNvPr id="5" name="Flowchart: Alternate Process 4"/>
          <p:cNvSpPr/>
          <p:nvPr/>
        </p:nvSpPr>
        <p:spPr>
          <a:xfrm>
            <a:off x="7112844" y="1466079"/>
            <a:ext cx="861935" cy="338760"/>
          </a:xfrm>
          <a:prstGeom prst="flowChartAlternateProcess">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latin typeface="Cambria" pitchFamily="18" charset="0"/>
              </a:rPr>
              <a:t>RJ Sir</a:t>
            </a:r>
            <a:endParaRPr lang="en-IN" sz="2000" b="1" dirty="0">
              <a:latin typeface="Cambria" pitchFamily="18" charset="0"/>
            </a:endParaRPr>
          </a:p>
        </p:txBody>
      </p:sp>
      <p:sp>
        <p:nvSpPr>
          <p:cNvPr id="25" name="Flowchart: Alternate Process 24"/>
          <p:cNvSpPr/>
          <p:nvPr/>
        </p:nvSpPr>
        <p:spPr>
          <a:xfrm>
            <a:off x="5486415" y="3087498"/>
            <a:ext cx="2640767" cy="958592"/>
          </a:xfrm>
          <a:prstGeom prst="flowChartAlternateProcess">
            <a:avLst/>
          </a:prstGeom>
          <a:solidFill>
            <a:srgbClr val="EB6E19"/>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           Head of </a:t>
            </a:r>
          </a:p>
          <a:p>
            <a:pPr algn="ctr"/>
            <a:r>
              <a:rPr lang="en-US" sz="2000" b="1" dirty="0" smtClean="0">
                <a:latin typeface="Cambria" pitchFamily="18" charset="0"/>
              </a:rPr>
              <a:t>              Department</a:t>
            </a:r>
          </a:p>
        </p:txBody>
      </p:sp>
      <p:sp>
        <p:nvSpPr>
          <p:cNvPr id="6" name="Flowchart: Connector 5"/>
          <p:cNvSpPr/>
          <p:nvPr/>
        </p:nvSpPr>
        <p:spPr>
          <a:xfrm>
            <a:off x="6058536" y="1391129"/>
            <a:ext cx="699161" cy="842413"/>
          </a:xfrm>
          <a:prstGeom prst="flowChartConnector">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7879" y="1470569"/>
            <a:ext cx="556961" cy="491494"/>
          </a:xfrm>
          <a:prstGeom prst="rect">
            <a:avLst/>
          </a:prstGeom>
        </p:spPr>
      </p:pic>
      <p:sp>
        <p:nvSpPr>
          <p:cNvPr id="12" name="Flowchart: Connector 11"/>
          <p:cNvSpPr/>
          <p:nvPr/>
        </p:nvSpPr>
        <p:spPr>
          <a:xfrm>
            <a:off x="5559036" y="3186466"/>
            <a:ext cx="596929" cy="750657"/>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r="73503"/>
          <a:stretch/>
        </p:blipFill>
        <p:spPr>
          <a:xfrm>
            <a:off x="5707455" y="3231436"/>
            <a:ext cx="341739" cy="639107"/>
          </a:xfrm>
          <a:prstGeom prst="rect">
            <a:avLst/>
          </a:prstGeom>
        </p:spPr>
      </p:pic>
      <p:sp>
        <p:nvSpPr>
          <p:cNvPr id="16" name="Flowchart: Alternate Process 15"/>
          <p:cNvSpPr/>
          <p:nvPr/>
        </p:nvSpPr>
        <p:spPr>
          <a:xfrm>
            <a:off x="9009091" y="2983038"/>
            <a:ext cx="1963083" cy="1029035"/>
          </a:xfrm>
          <a:prstGeom prst="flowChartAlternateProcess">
            <a:avLst/>
          </a:prstGeom>
          <a:solidFill>
            <a:srgbClr val="EB6E19"/>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Web Based Solutions</a:t>
            </a:r>
            <a:endParaRPr lang="en-IN" sz="2000" b="1" dirty="0">
              <a:latin typeface="Cambria" pitchFamily="18" charset="0"/>
            </a:endParaRPr>
          </a:p>
        </p:txBody>
      </p:sp>
      <p:sp>
        <p:nvSpPr>
          <p:cNvPr id="17" name="Flowchart: Alternate Process 16"/>
          <p:cNvSpPr/>
          <p:nvPr/>
        </p:nvSpPr>
        <p:spPr>
          <a:xfrm>
            <a:off x="1596448" y="4932503"/>
            <a:ext cx="1813810" cy="894897"/>
          </a:xfrm>
          <a:prstGeom prst="flowChartAlternateProcess">
            <a:avLst/>
          </a:prstGeom>
          <a:solidFill>
            <a:srgbClr val="DE1487"/>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Advisor on Board</a:t>
            </a:r>
            <a:endParaRPr lang="en-IN" sz="2000" b="1" dirty="0">
              <a:latin typeface="Cambria" pitchFamily="18" charset="0"/>
            </a:endParaRPr>
          </a:p>
        </p:txBody>
      </p:sp>
      <p:sp>
        <p:nvSpPr>
          <p:cNvPr id="26" name="Flowchart: Alternate Process 25"/>
          <p:cNvSpPr/>
          <p:nvPr/>
        </p:nvSpPr>
        <p:spPr>
          <a:xfrm>
            <a:off x="3597638" y="4946755"/>
            <a:ext cx="1528995" cy="928652"/>
          </a:xfrm>
          <a:prstGeom prst="flowChartAlternateProcess">
            <a:avLst/>
          </a:prstGeom>
          <a:solidFill>
            <a:srgbClr val="7030A0"/>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Marketing/Promotion</a:t>
            </a:r>
            <a:endParaRPr lang="en-IN" sz="2000" b="1" dirty="0"/>
          </a:p>
        </p:txBody>
      </p:sp>
      <p:sp>
        <p:nvSpPr>
          <p:cNvPr id="27" name="Flowchart: Alternate Process 26"/>
          <p:cNvSpPr/>
          <p:nvPr/>
        </p:nvSpPr>
        <p:spPr>
          <a:xfrm>
            <a:off x="5255789" y="4968845"/>
            <a:ext cx="1813801" cy="945907"/>
          </a:xfrm>
          <a:prstGeom prst="flowChartAlternateProcess">
            <a:avLst/>
          </a:prstGeom>
          <a:solidFill>
            <a:schemeClr val="accent4">
              <a:lumMod val="75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Front Office</a:t>
            </a:r>
            <a:endParaRPr lang="en-IN" sz="2000" b="1" dirty="0">
              <a:latin typeface="Cambria" pitchFamily="18" charset="0"/>
            </a:endParaRPr>
          </a:p>
        </p:txBody>
      </p:sp>
      <p:sp>
        <p:nvSpPr>
          <p:cNvPr id="28" name="Flowchart: Alternate Process 27"/>
          <p:cNvSpPr/>
          <p:nvPr/>
        </p:nvSpPr>
        <p:spPr>
          <a:xfrm>
            <a:off x="7244160" y="4932503"/>
            <a:ext cx="1671712" cy="988248"/>
          </a:xfrm>
          <a:prstGeom prst="flowChartAlternateProcess">
            <a:avLst/>
          </a:prstGeom>
          <a:solidFill>
            <a:schemeClr val="accent4">
              <a:lumMod val="50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Back Office</a:t>
            </a:r>
            <a:endParaRPr lang="en-IN" sz="2000" b="1" dirty="0">
              <a:latin typeface="Cambria" pitchFamily="18" charset="0"/>
            </a:endParaRPr>
          </a:p>
        </p:txBody>
      </p:sp>
      <p:sp>
        <p:nvSpPr>
          <p:cNvPr id="29" name="Flowchart: Alternate Process 28"/>
          <p:cNvSpPr/>
          <p:nvPr/>
        </p:nvSpPr>
        <p:spPr>
          <a:xfrm>
            <a:off x="9060381" y="4946755"/>
            <a:ext cx="2425898" cy="959370"/>
          </a:xfrm>
          <a:prstGeom prst="flowChartAlternateProcess">
            <a:avLst/>
          </a:prstGeom>
          <a:solidFill>
            <a:schemeClr val="accent1">
              <a:lumMod val="50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t>MoU’s</a:t>
            </a:r>
            <a:r>
              <a:rPr lang="en-US" b="1" dirty="0" smtClean="0"/>
              <a:t>/Associations</a:t>
            </a:r>
          </a:p>
          <a:p>
            <a:pPr algn="ctr"/>
            <a:r>
              <a:rPr lang="en-US" b="1" dirty="0" smtClean="0"/>
              <a:t>With Other Placement Companies</a:t>
            </a:r>
            <a:endParaRPr lang="en-IN" b="1" dirty="0"/>
          </a:p>
        </p:txBody>
      </p:sp>
      <p:sp>
        <p:nvSpPr>
          <p:cNvPr id="55" name="Minus 54"/>
          <p:cNvSpPr/>
          <p:nvPr/>
        </p:nvSpPr>
        <p:spPr>
          <a:xfrm>
            <a:off x="6649890" y="3297847"/>
            <a:ext cx="95695" cy="1707791"/>
          </a:xfrm>
          <a:prstGeom prst="mathMinu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Flowchart: Process 55"/>
          <p:cNvSpPr/>
          <p:nvPr/>
        </p:nvSpPr>
        <p:spPr>
          <a:xfrm>
            <a:off x="2323474" y="4378595"/>
            <a:ext cx="8028000" cy="72000"/>
          </a:xfrm>
          <a:prstGeom prst="flowChart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Flowchart: Process 62"/>
          <p:cNvSpPr/>
          <p:nvPr/>
        </p:nvSpPr>
        <p:spPr>
          <a:xfrm>
            <a:off x="8289572" y="1761286"/>
            <a:ext cx="1349103" cy="73533"/>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l="887" t="18851" r="22998" b="41786"/>
          <a:stretch>
            <a:fillRect/>
          </a:stretch>
        </p:blipFill>
        <p:spPr bwMode="auto">
          <a:xfrm>
            <a:off x="2791900" y="4131030"/>
            <a:ext cx="8001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443397" y="211709"/>
            <a:ext cx="713531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smtClean="0">
              <a:solidFill>
                <a:schemeClr val="bg1"/>
              </a:solidFill>
              <a:latin typeface="Cambria" pitchFamily="18" charset="0"/>
            </a:endParaRPr>
          </a:p>
          <a:p>
            <a:pPr algn="ctr"/>
            <a:r>
              <a:rPr lang="en-GB" sz="2400" b="1" dirty="0" smtClean="0">
                <a:solidFill>
                  <a:schemeClr val="bg1"/>
                </a:solidFill>
                <a:latin typeface="Cambria" pitchFamily="18" charset="0"/>
              </a:rPr>
              <a:t>Employer’s </a:t>
            </a:r>
            <a:r>
              <a:rPr lang="en-GB" sz="2400" b="1" dirty="0">
                <a:solidFill>
                  <a:schemeClr val="bg1"/>
                </a:solidFill>
                <a:latin typeface="Cambria" pitchFamily="18" charset="0"/>
              </a:rPr>
              <a:t>Perception on Employability of a Candidate</a:t>
            </a:r>
          </a:p>
          <a:p>
            <a:pPr algn="ctr"/>
            <a:endParaRPr lang="en-IN" dirty="0"/>
          </a:p>
        </p:txBody>
      </p:sp>
      <p:sp>
        <p:nvSpPr>
          <p:cNvPr id="15" name="Rounded Rectangular Callout 7"/>
          <p:cNvSpPr>
            <a:spLocks noChangeArrowheads="1"/>
          </p:cNvSpPr>
          <p:nvPr/>
        </p:nvSpPr>
        <p:spPr bwMode="auto">
          <a:xfrm rot="21225319">
            <a:off x="1915600" y="1806930"/>
            <a:ext cx="3563938" cy="903288"/>
          </a:xfrm>
          <a:prstGeom prst="wedgeRoundRectCallout">
            <a:avLst>
              <a:gd name="adj1" fmla="val -20833"/>
              <a:gd name="adj2" fmla="val 62500"/>
              <a:gd name="adj3" fmla="val 16667"/>
            </a:avLst>
          </a:prstGeom>
          <a:solidFill>
            <a:srgbClr val="AA5E76"/>
          </a:solidFill>
          <a:ln w="9525" algn="ctr">
            <a:solidFill>
              <a:schemeClr val="tx1"/>
            </a:solidFill>
            <a:round/>
            <a:headEnd/>
            <a:tailEnd/>
          </a:ln>
          <a:scene3d>
            <a:camera prst="orthographicFront"/>
            <a:lightRig rig="threePt" dir="t"/>
          </a:scene3d>
          <a:sp3d>
            <a:bevelT w="165100" prst="coolSlant"/>
          </a:sp3d>
        </p:spPr>
        <p:txBody>
          <a:bodyPr/>
          <a:lstStyle/>
          <a:p>
            <a:pPr algn="ctr"/>
            <a:r>
              <a:rPr lang="en-GB" altLang="en-US" sz="2400" b="1" dirty="0">
                <a:solidFill>
                  <a:schemeClr val="bg1"/>
                </a:solidFill>
              </a:rPr>
              <a:t>“How Speedily he will understand his duty”. </a:t>
            </a:r>
          </a:p>
        </p:txBody>
      </p:sp>
      <p:sp>
        <p:nvSpPr>
          <p:cNvPr id="16" name="Oval Callout 8"/>
          <p:cNvSpPr>
            <a:spLocks noChangeArrowheads="1"/>
          </p:cNvSpPr>
          <p:nvPr/>
        </p:nvSpPr>
        <p:spPr bwMode="auto">
          <a:xfrm rot="343616">
            <a:off x="6828913" y="1681518"/>
            <a:ext cx="3460750" cy="2517775"/>
          </a:xfrm>
          <a:prstGeom prst="wedgeEllipseCallout">
            <a:avLst>
              <a:gd name="adj1" fmla="val -11787"/>
              <a:gd name="adj2" fmla="val 15023"/>
            </a:avLst>
          </a:prstGeom>
          <a:solidFill>
            <a:srgbClr val="AA5E76"/>
          </a:solidFill>
          <a:ln w="9525" algn="ctr">
            <a:solidFill>
              <a:schemeClr val="tx1"/>
            </a:solidFill>
            <a:round/>
            <a:headEnd/>
            <a:tailEnd/>
          </a:ln>
          <a:scene3d>
            <a:camera prst="orthographicFront"/>
            <a:lightRig rig="threePt" dir="t"/>
          </a:scene3d>
          <a:sp3d>
            <a:bevelT w="165100" prst="coolSlant"/>
          </a:sp3d>
        </p:spPr>
        <p:txBody>
          <a:bodyPr/>
          <a:lstStyle/>
          <a:p>
            <a:pPr algn="ctr"/>
            <a:r>
              <a:rPr lang="en-GB" altLang="en-US" sz="2000" b="1" dirty="0">
                <a:solidFill>
                  <a:schemeClr val="bg1"/>
                </a:solidFill>
              </a:rPr>
              <a:t>“Is it Possible to retain a candidate for at least 5 years after an appointment”. </a:t>
            </a:r>
          </a:p>
        </p:txBody>
      </p:sp>
      <p:sp>
        <p:nvSpPr>
          <p:cNvPr id="17" name="Cloud Callout 9"/>
          <p:cNvSpPr>
            <a:spLocks noChangeArrowheads="1"/>
          </p:cNvSpPr>
          <p:nvPr/>
        </p:nvSpPr>
        <p:spPr bwMode="auto">
          <a:xfrm rot="233085">
            <a:off x="3547550" y="2640368"/>
            <a:ext cx="3287713" cy="2173287"/>
          </a:xfrm>
          <a:prstGeom prst="cloudCallout">
            <a:avLst>
              <a:gd name="adj1" fmla="val -16940"/>
              <a:gd name="adj2" fmla="val 56681"/>
            </a:avLst>
          </a:prstGeom>
          <a:solidFill>
            <a:srgbClr val="AA5E76"/>
          </a:solidFill>
          <a:ln w="9525" algn="ctr">
            <a:solidFill>
              <a:schemeClr val="tx1"/>
            </a:solidFill>
            <a:round/>
            <a:headEnd/>
            <a:tailEnd/>
          </a:ln>
          <a:scene3d>
            <a:camera prst="orthographicFront"/>
            <a:lightRig rig="threePt" dir="t"/>
          </a:scene3d>
          <a:sp3d>
            <a:bevelT w="165100" prst="coolSlant"/>
          </a:sp3d>
        </p:spPr>
        <p:txBody>
          <a:bodyPr/>
          <a:lstStyle/>
          <a:p>
            <a:pPr algn="ctr"/>
            <a:r>
              <a:rPr lang="en-GB" altLang="en-US" sz="2400" b="1" dirty="0">
                <a:solidFill>
                  <a:schemeClr val="bg1"/>
                </a:solidFill>
              </a:rPr>
              <a:t>“Suitability of a Candidate for a specific Job”. </a:t>
            </a:r>
          </a:p>
        </p:txBody>
      </p:sp>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rved Left Arrow 14"/>
          <p:cNvSpPr/>
          <p:nvPr/>
        </p:nvSpPr>
        <p:spPr>
          <a:xfrm rot="3142353">
            <a:off x="7411424" y="3256593"/>
            <a:ext cx="905644" cy="2657523"/>
          </a:xfrm>
          <a:prstGeom prst="curvedLef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2" name="Curved Right Arrow 11"/>
          <p:cNvSpPr/>
          <p:nvPr/>
        </p:nvSpPr>
        <p:spPr>
          <a:xfrm rot="18233133">
            <a:off x="3991523" y="3555742"/>
            <a:ext cx="769664" cy="2174700"/>
          </a:xfrm>
          <a:prstGeom prst="curved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458387" y="211709"/>
            <a:ext cx="6734694"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bg1"/>
              </a:solidFill>
              <a:latin typeface="Cambria" pitchFamily="18" charset="0"/>
            </a:endParaRPr>
          </a:p>
          <a:p>
            <a:pPr algn="ctr">
              <a:defRPr/>
            </a:pPr>
            <a:r>
              <a:rPr lang="en-US" sz="2400" b="1" dirty="0" smtClean="0">
                <a:solidFill>
                  <a:schemeClr val="tx2">
                    <a:lumMod val="75000"/>
                  </a:schemeClr>
                </a:solidFill>
              </a:rPr>
              <a:t>     </a:t>
            </a:r>
            <a:r>
              <a:rPr lang="en-US" sz="2400" b="1" dirty="0" smtClean="0">
                <a:solidFill>
                  <a:schemeClr val="bg1"/>
                </a:solidFill>
                <a:latin typeface="Cambria" pitchFamily="18" charset="0"/>
              </a:rPr>
              <a:t>Process </a:t>
            </a:r>
            <a:r>
              <a:rPr lang="en-US" sz="2400" b="1" dirty="0">
                <a:solidFill>
                  <a:schemeClr val="bg1"/>
                </a:solidFill>
                <a:latin typeface="Cambria" pitchFamily="18" charset="0"/>
              </a:rPr>
              <a:t>Flow Chart for Getting a Candidate</a:t>
            </a:r>
          </a:p>
          <a:p>
            <a:pPr algn="ctr"/>
            <a:endParaRPr lang="en-IN" sz="2400" b="1" dirty="0">
              <a:solidFill>
                <a:schemeClr val="bg1"/>
              </a:solidFill>
              <a:latin typeface="Cambria" pitchFamily="18" charset="0"/>
            </a:endParaRPr>
          </a:p>
        </p:txBody>
      </p:sp>
      <p:sp>
        <p:nvSpPr>
          <p:cNvPr id="3" name="Oval 2"/>
          <p:cNvSpPr/>
          <p:nvPr/>
        </p:nvSpPr>
        <p:spPr>
          <a:xfrm>
            <a:off x="7929786" y="1347773"/>
            <a:ext cx="2158584" cy="2639612"/>
          </a:xfrm>
          <a:prstGeom prst="ellipse">
            <a:avLst/>
          </a:prstGeom>
          <a:solidFill>
            <a:schemeClr val="accent6"/>
          </a:solidFill>
          <a:ln>
            <a:solidFill>
              <a:schemeClr val="accent6"/>
            </a:solid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8079689" y="1334128"/>
            <a:ext cx="1963710" cy="24081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8199611" y="1424069"/>
            <a:ext cx="1798818" cy="22286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6">
                    <a:lumMod val="75000"/>
                  </a:schemeClr>
                </a:solidFill>
              </a:rPr>
              <a:t>Job Seeker</a:t>
            </a:r>
            <a:endParaRPr lang="en-IN" sz="2800" b="1" dirty="0">
              <a:solidFill>
                <a:schemeClr val="accent6">
                  <a:lumMod val="75000"/>
                </a:schemeClr>
              </a:solidFill>
            </a:endParaRPr>
          </a:p>
        </p:txBody>
      </p:sp>
      <p:sp>
        <p:nvSpPr>
          <p:cNvPr id="25" name="Oval 24"/>
          <p:cNvSpPr/>
          <p:nvPr/>
        </p:nvSpPr>
        <p:spPr>
          <a:xfrm>
            <a:off x="2056205" y="1317793"/>
            <a:ext cx="2226009" cy="2792012"/>
          </a:xfrm>
          <a:prstGeom prst="ellipse">
            <a:avLst/>
          </a:prstGeom>
          <a:solidFill>
            <a:srgbClr val="00B0F0"/>
          </a:solid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2326029" y="1334128"/>
            <a:ext cx="2006146" cy="25605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2206111" y="1439059"/>
            <a:ext cx="1916204" cy="23810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6">
                    <a:lumMod val="75000"/>
                  </a:schemeClr>
                </a:solidFill>
              </a:rPr>
              <a:t>Job Provider</a:t>
            </a:r>
            <a:endParaRPr lang="en-IN" sz="2400" b="1" dirty="0">
              <a:solidFill>
                <a:schemeClr val="accent6">
                  <a:lumMod val="75000"/>
                </a:schemeClr>
              </a:solidFill>
            </a:endParaRPr>
          </a:p>
        </p:txBody>
      </p:sp>
      <p:sp>
        <p:nvSpPr>
          <p:cNvPr id="28" name="Oval 27"/>
          <p:cNvSpPr/>
          <p:nvPr/>
        </p:nvSpPr>
        <p:spPr>
          <a:xfrm>
            <a:off x="4952242" y="4003503"/>
            <a:ext cx="1960747" cy="2502227"/>
          </a:xfrm>
          <a:prstGeom prst="ellipse">
            <a:avLst/>
          </a:prstGeom>
          <a:solidFill>
            <a:srgbClr val="B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p:cNvSpPr/>
          <p:nvPr/>
        </p:nvSpPr>
        <p:spPr>
          <a:xfrm>
            <a:off x="5668799" y="3869938"/>
            <a:ext cx="1379100" cy="21561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5129161" y="4019839"/>
            <a:ext cx="1798818" cy="22286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00" b="1" dirty="0">
              <a:solidFill>
                <a:schemeClr val="accent6">
                  <a:lumMod val="75000"/>
                </a:schemeClr>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9527" y="4757351"/>
            <a:ext cx="1743460" cy="521209"/>
          </a:xfrm>
          <a:prstGeom prst="rect">
            <a:avLst/>
          </a:prstGeom>
        </p:spPr>
      </p:pic>
      <p:sp>
        <p:nvSpPr>
          <p:cNvPr id="16" name="Rectangle 15"/>
          <p:cNvSpPr/>
          <p:nvPr/>
        </p:nvSpPr>
        <p:spPr>
          <a:xfrm>
            <a:off x="4251133" y="1580444"/>
            <a:ext cx="3835922" cy="400110"/>
          </a:xfrm>
          <a:prstGeom prst="rect">
            <a:avLst/>
          </a:prstGeom>
        </p:spPr>
        <p:txBody>
          <a:bodyPr wrap="none">
            <a:spAutoFit/>
          </a:bodyPr>
          <a:lstStyle/>
          <a:p>
            <a:r>
              <a:rPr lang="en-US" sz="2000" b="1" dirty="0">
                <a:solidFill>
                  <a:srgbClr val="C00000"/>
                </a:solidFill>
                <a:latin typeface="Cambria" pitchFamily="18" charset="0"/>
              </a:rPr>
              <a:t>Directly Connected After Match</a:t>
            </a:r>
            <a:endParaRPr lang="en-IN" sz="2000" b="1" dirty="0">
              <a:solidFill>
                <a:srgbClr val="C00000"/>
              </a:solidFill>
              <a:latin typeface="Cambria" pitchFamily="18" charset="0"/>
            </a:endParaRPr>
          </a:p>
        </p:txBody>
      </p:sp>
      <p:sp>
        <p:nvSpPr>
          <p:cNvPr id="17" name="Rectangle 16"/>
          <p:cNvSpPr/>
          <p:nvPr/>
        </p:nvSpPr>
        <p:spPr>
          <a:xfrm>
            <a:off x="4331385" y="2610568"/>
            <a:ext cx="1871296" cy="1200329"/>
          </a:xfrm>
          <a:prstGeom prst="rect">
            <a:avLst/>
          </a:prstGeom>
        </p:spPr>
        <p:txBody>
          <a:bodyPr wrap="square">
            <a:spAutoFit/>
          </a:bodyPr>
          <a:lstStyle/>
          <a:p>
            <a:r>
              <a:rPr lang="en-US" b="1" dirty="0">
                <a:solidFill>
                  <a:schemeClr val="accent5">
                    <a:lumMod val="50000"/>
                  </a:schemeClr>
                </a:solidFill>
              </a:rPr>
              <a:t>Register</a:t>
            </a:r>
          </a:p>
          <a:p>
            <a:r>
              <a:rPr lang="en-US" b="1" dirty="0" smtClean="0">
                <a:solidFill>
                  <a:schemeClr val="accent5">
                    <a:lumMod val="50000"/>
                  </a:schemeClr>
                </a:solidFill>
              </a:rPr>
              <a:t>Post </a:t>
            </a:r>
            <a:r>
              <a:rPr lang="en-US" b="1" dirty="0">
                <a:solidFill>
                  <a:schemeClr val="accent5">
                    <a:lumMod val="50000"/>
                  </a:schemeClr>
                </a:solidFill>
              </a:rPr>
              <a:t>Jobs</a:t>
            </a:r>
          </a:p>
          <a:p>
            <a:r>
              <a:rPr lang="en-US" b="1" dirty="0">
                <a:solidFill>
                  <a:schemeClr val="accent5">
                    <a:lumMod val="50000"/>
                  </a:schemeClr>
                </a:solidFill>
              </a:rPr>
              <a:t>Ask for Details on Match</a:t>
            </a:r>
            <a:endParaRPr lang="en-IN" b="1" dirty="0">
              <a:solidFill>
                <a:schemeClr val="accent5">
                  <a:lumMod val="50000"/>
                </a:schemeClr>
              </a:solidFill>
            </a:endParaRPr>
          </a:p>
        </p:txBody>
      </p:sp>
      <p:sp>
        <p:nvSpPr>
          <p:cNvPr id="31" name="Rectangle 30"/>
          <p:cNvSpPr/>
          <p:nvPr/>
        </p:nvSpPr>
        <p:spPr>
          <a:xfrm>
            <a:off x="6364986" y="2523103"/>
            <a:ext cx="1714708" cy="1200329"/>
          </a:xfrm>
          <a:prstGeom prst="rect">
            <a:avLst/>
          </a:prstGeom>
        </p:spPr>
        <p:txBody>
          <a:bodyPr wrap="square">
            <a:spAutoFit/>
          </a:bodyPr>
          <a:lstStyle/>
          <a:p>
            <a:r>
              <a:rPr lang="en-US" b="1" dirty="0">
                <a:solidFill>
                  <a:schemeClr val="accent6">
                    <a:lumMod val="50000"/>
                  </a:schemeClr>
                </a:solidFill>
              </a:rPr>
              <a:t>Register </a:t>
            </a:r>
          </a:p>
          <a:p>
            <a:r>
              <a:rPr lang="en-US" b="1" dirty="0">
                <a:solidFill>
                  <a:schemeClr val="accent6">
                    <a:lumMod val="50000"/>
                  </a:schemeClr>
                </a:solidFill>
              </a:rPr>
              <a:t>Upload Resume </a:t>
            </a:r>
          </a:p>
          <a:p>
            <a:r>
              <a:rPr lang="en-US" b="1" dirty="0">
                <a:solidFill>
                  <a:schemeClr val="accent6">
                    <a:lumMod val="50000"/>
                  </a:schemeClr>
                </a:solidFill>
              </a:rPr>
              <a:t>Apply For Matching Jobs</a:t>
            </a:r>
            <a:endParaRPr lang="en-IN" b="1" dirty="0">
              <a:solidFill>
                <a:schemeClr val="accent6">
                  <a:lumMod val="50000"/>
                </a:schemeClr>
              </a:solidFill>
            </a:endParaRPr>
          </a:p>
        </p:txBody>
      </p:sp>
      <p:sp>
        <p:nvSpPr>
          <p:cNvPr id="32" name="Rectangle 31"/>
          <p:cNvSpPr/>
          <p:nvPr/>
        </p:nvSpPr>
        <p:spPr>
          <a:xfrm>
            <a:off x="2301485" y="5282974"/>
            <a:ext cx="2412648" cy="369332"/>
          </a:xfrm>
          <a:prstGeom prst="rect">
            <a:avLst/>
          </a:prstGeom>
        </p:spPr>
        <p:txBody>
          <a:bodyPr wrap="none">
            <a:spAutoFit/>
          </a:bodyPr>
          <a:lstStyle/>
          <a:p>
            <a:r>
              <a:rPr lang="en-US" b="1" dirty="0">
                <a:solidFill>
                  <a:schemeClr val="accent1">
                    <a:lumMod val="50000"/>
                  </a:schemeClr>
                </a:solidFill>
              </a:rPr>
              <a:t>Get detail after request</a:t>
            </a:r>
            <a:endParaRPr lang="en-IN" b="1" dirty="0">
              <a:solidFill>
                <a:schemeClr val="accent1">
                  <a:lumMod val="50000"/>
                </a:schemeClr>
              </a:solidFill>
            </a:endParaRPr>
          </a:p>
        </p:txBody>
      </p:sp>
      <p:sp>
        <p:nvSpPr>
          <p:cNvPr id="33" name="TextBox 32"/>
          <p:cNvSpPr txBox="1"/>
          <p:nvPr/>
        </p:nvSpPr>
        <p:spPr>
          <a:xfrm>
            <a:off x="7143990" y="5231530"/>
            <a:ext cx="3678895" cy="646331"/>
          </a:xfrm>
          <a:prstGeom prst="rect">
            <a:avLst/>
          </a:prstGeom>
          <a:noFill/>
        </p:spPr>
        <p:txBody>
          <a:bodyPr wrap="square" rtlCol="0">
            <a:spAutoFit/>
          </a:bodyPr>
          <a:lstStyle/>
          <a:p>
            <a:pPr algn="ctr"/>
            <a:r>
              <a:rPr lang="en-US" b="1" dirty="0" smtClean="0">
                <a:solidFill>
                  <a:schemeClr val="accent6">
                    <a:lumMod val="50000"/>
                  </a:schemeClr>
                </a:solidFill>
              </a:rPr>
              <a:t>Get detail through SMS/ E-mail/ Voice Call</a:t>
            </a:r>
            <a:endParaRPr lang="en-IN" b="1" dirty="0">
              <a:solidFill>
                <a:schemeClr val="accent6">
                  <a:lumMod val="50000"/>
                </a:schemeClr>
              </a:solidFill>
            </a:endParaRPr>
          </a:p>
        </p:txBody>
      </p:sp>
    </p:spTree>
    <p:extLst>
      <p:ext uri="{BB962C8B-B14F-4D97-AF65-F5344CB8AC3E}">
        <p14:creationId xmlns:p14="http://schemas.microsoft.com/office/powerpoint/2010/main" val="2163041221"/>
      </p:ext>
    </p:extLst>
  </p:cSld>
  <p:clrMapOvr>
    <a:masterClrMapping/>
  </p:clrMapOvr>
  <p:transition spd="med" advTm="7000">
    <p:wheel spokes="3"/>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Process to be followed by a J P for getting a Candidate-1</a:t>
            </a: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83" r="983" b="28367"/>
          <a:stretch/>
        </p:blipFill>
        <p:spPr bwMode="auto">
          <a:xfrm>
            <a:off x="2780361" y="4530433"/>
            <a:ext cx="7110967" cy="200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683880" y="1124260"/>
            <a:ext cx="6324600" cy="3786188"/>
          </a:xfrm>
          <a:prstGeom prst="rect">
            <a:avLst/>
          </a:prstGeom>
          <a:noFill/>
        </p:spPr>
        <p:txBody>
          <a:bodyPr>
            <a:spAutoFit/>
          </a:bodyPr>
          <a:lstStyle/>
          <a:p>
            <a:pPr marL="457200" indent="-457200" algn="just" eaLnBrk="1" fontAlgn="auto" hangingPunct="1">
              <a:spcBef>
                <a:spcPts val="0"/>
              </a:spcBef>
              <a:spcAft>
                <a:spcPts val="0"/>
              </a:spcAft>
              <a:buFont typeface="+mj-lt"/>
              <a:buAutoNum type="arabicPeriod"/>
              <a:defRPr/>
            </a:pPr>
            <a:r>
              <a:rPr lang="en-US" sz="2400" dirty="0">
                <a:solidFill>
                  <a:schemeClr val="accent1">
                    <a:lumMod val="50000"/>
                  </a:schemeClr>
                </a:solidFill>
                <a:latin typeface="+mn-lt"/>
              </a:rPr>
              <a:t>Inquiry – Call at office/executive- Registration</a:t>
            </a:r>
            <a:endParaRPr lang="en-IN" sz="2400" dirty="0">
              <a:solidFill>
                <a:schemeClr val="accent1">
                  <a:lumMod val="50000"/>
                </a:schemeClr>
              </a:solidFill>
              <a:latin typeface="+mn-lt"/>
            </a:endParaRP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Job description of a Particular post and some special requirements of a post. </a:t>
            </a:r>
          </a:p>
          <a:p>
            <a:pPr marL="457200" indent="-457200" algn="just" eaLnBrk="1" fontAlgn="auto" hangingPunct="1">
              <a:spcBef>
                <a:spcPts val="0"/>
              </a:spcBef>
              <a:spcAft>
                <a:spcPts val="0"/>
              </a:spcAft>
              <a:buFont typeface="+mj-lt"/>
              <a:buAutoNum type="arabicPeriod"/>
              <a:defRPr/>
            </a:pPr>
            <a:r>
              <a:rPr lang="en-US" sz="2400" dirty="0">
                <a:solidFill>
                  <a:srgbClr val="FF0000"/>
                </a:solidFill>
                <a:latin typeface="+mn-lt"/>
              </a:rPr>
              <a:t>Searching and Screening </a:t>
            </a:r>
            <a:r>
              <a:rPr lang="en-US" sz="2400" dirty="0">
                <a:solidFill>
                  <a:schemeClr val="tx2">
                    <a:lumMod val="75000"/>
                  </a:schemeClr>
                </a:solidFill>
                <a:latin typeface="+mn-lt"/>
              </a:rPr>
              <a:t> of Candidates by  iROJGAR</a:t>
            </a: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Resume Forwarded to Job Provider after matching a job description</a:t>
            </a: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(I) Interview by </a:t>
            </a:r>
            <a:r>
              <a:rPr lang="en-US" sz="2400" dirty="0" err="1">
                <a:solidFill>
                  <a:schemeClr val="tx2">
                    <a:lumMod val="75000"/>
                  </a:schemeClr>
                </a:solidFill>
                <a:latin typeface="+mn-lt"/>
              </a:rPr>
              <a:t>iROJGAR</a:t>
            </a:r>
            <a:endParaRPr lang="en-US" sz="2400" dirty="0">
              <a:solidFill>
                <a:schemeClr val="tx2">
                  <a:lumMod val="75000"/>
                </a:schemeClr>
              </a:solidFill>
              <a:latin typeface="+mn-lt"/>
            </a:endParaRPr>
          </a:p>
          <a:p>
            <a:pPr marL="457200" indent="-457200" algn="just" eaLnBrk="1" fontAlgn="auto" hangingPunct="1">
              <a:spcBef>
                <a:spcPts val="0"/>
              </a:spcBef>
              <a:spcAft>
                <a:spcPts val="0"/>
              </a:spcAft>
              <a:defRPr/>
            </a:pPr>
            <a:r>
              <a:rPr lang="en-US" sz="2400" dirty="0">
                <a:solidFill>
                  <a:schemeClr val="tx2">
                    <a:lumMod val="75000"/>
                  </a:schemeClr>
                </a:solidFill>
                <a:latin typeface="+mn-lt"/>
              </a:rPr>
              <a:t>	(II) Interview to be conducted at venue given by Job Provider</a:t>
            </a:r>
          </a:p>
        </p:txBody>
      </p:sp>
    </p:spTree>
    <p:extLst>
      <p:ext uri="{BB962C8B-B14F-4D97-AF65-F5344CB8AC3E}">
        <p14:creationId xmlns:p14="http://schemas.microsoft.com/office/powerpoint/2010/main" val="3153329922"/>
      </p:ext>
    </p:extLst>
  </p:cSld>
  <p:clrMapOvr>
    <a:masterClrMapping/>
  </p:clrMapOvr>
  <p:transition spd="med" advTm="7000">
    <p:wheel spokes="3"/>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Process to be followed by a J P for getting a </a:t>
            </a:r>
            <a:r>
              <a:rPr lang="en-US" sz="2400" b="1" dirty="0" smtClean="0">
                <a:solidFill>
                  <a:schemeClr val="bg1"/>
                </a:solidFill>
                <a:latin typeface="Cambria" pitchFamily="18" charset="0"/>
              </a:rPr>
              <a:t>Candidate-2</a:t>
            </a:r>
            <a:endParaRPr lang="en-US" sz="2400" b="1" dirty="0">
              <a:solidFill>
                <a:schemeClr val="bg1"/>
              </a:solidFill>
              <a:latin typeface="Cambria" pitchFamily="18" charset="0"/>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83" r="983" b="28367"/>
          <a:stretch/>
        </p:blipFill>
        <p:spPr bwMode="auto">
          <a:xfrm>
            <a:off x="2780361" y="4530433"/>
            <a:ext cx="7110967" cy="200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1683879" y="1229190"/>
            <a:ext cx="8810289" cy="3293209"/>
          </a:xfrm>
          <a:prstGeom prst="rect">
            <a:avLst/>
          </a:prstGeom>
          <a:noFill/>
        </p:spPr>
        <p:txBody>
          <a:bodyPr wrap="square">
            <a:spAutoFit/>
          </a:bodyPr>
          <a:lstStyle/>
          <a:p>
            <a:pPr marL="465138" indent="-465138" algn="just" eaLnBrk="1" fontAlgn="auto" hangingPunct="1">
              <a:spcBef>
                <a:spcPts val="0"/>
              </a:spcBef>
              <a:spcAft>
                <a:spcPts val="0"/>
              </a:spcAft>
              <a:defRPr/>
            </a:pPr>
            <a:r>
              <a:rPr lang="en-US" sz="2000" dirty="0">
                <a:solidFill>
                  <a:schemeClr val="tx2">
                    <a:lumMod val="75000"/>
                  </a:schemeClr>
                </a:solidFill>
                <a:latin typeface="+mn-lt"/>
              </a:rPr>
              <a:t>6</a:t>
            </a:r>
            <a:r>
              <a:rPr lang="en-US" sz="2400" dirty="0">
                <a:solidFill>
                  <a:schemeClr val="tx2">
                    <a:lumMod val="75000"/>
                  </a:schemeClr>
                </a:solidFill>
                <a:latin typeface="+mn-lt"/>
              </a:rPr>
              <a:t>. </a:t>
            </a:r>
            <a:r>
              <a:rPr lang="en-US" sz="2000" dirty="0">
                <a:solidFill>
                  <a:schemeClr val="tx2">
                    <a:lumMod val="75000"/>
                  </a:schemeClr>
                </a:solidFill>
                <a:latin typeface="+mn-lt"/>
              </a:rPr>
              <a:t>	Outcome of an interview – Not selected/kept on hold/ 2</a:t>
            </a:r>
            <a:r>
              <a:rPr lang="en-US" sz="2000" baseline="30000" dirty="0">
                <a:solidFill>
                  <a:schemeClr val="tx2">
                    <a:lumMod val="75000"/>
                  </a:schemeClr>
                </a:solidFill>
                <a:latin typeface="+mn-lt"/>
              </a:rPr>
              <a:t>nd</a:t>
            </a:r>
            <a:r>
              <a:rPr lang="en-US" sz="2000" dirty="0">
                <a:solidFill>
                  <a:schemeClr val="tx2">
                    <a:lumMod val="75000"/>
                  </a:schemeClr>
                </a:solidFill>
                <a:latin typeface="+mn-lt"/>
              </a:rPr>
              <a:t> round/ </a:t>
            </a:r>
            <a:r>
              <a:rPr lang="en-US" sz="2000" dirty="0">
                <a:solidFill>
                  <a:srgbClr val="FF0000"/>
                </a:solidFill>
                <a:latin typeface="+mn-lt"/>
              </a:rPr>
              <a:t>Selected by Job Provider</a:t>
            </a:r>
          </a:p>
          <a:p>
            <a:pPr marL="465138" indent="-465138" algn="just" eaLnBrk="1" fontAlgn="auto" hangingPunct="1">
              <a:spcBef>
                <a:spcPts val="0"/>
              </a:spcBef>
              <a:spcAft>
                <a:spcPts val="0"/>
              </a:spcAft>
              <a:defRPr/>
            </a:pPr>
            <a:r>
              <a:rPr lang="en-US" sz="2000" dirty="0">
                <a:solidFill>
                  <a:schemeClr val="tx2">
                    <a:lumMod val="75000"/>
                  </a:schemeClr>
                </a:solidFill>
                <a:latin typeface="+mn-lt"/>
              </a:rPr>
              <a:t>7.  	Candidate decide to join and/or retain a job within given time after confirmed selection. </a:t>
            </a:r>
          </a:p>
          <a:p>
            <a:pPr marL="465138" indent="-465138" algn="just" eaLnBrk="1" fontAlgn="auto" hangingPunct="1">
              <a:spcBef>
                <a:spcPts val="0"/>
              </a:spcBef>
              <a:spcAft>
                <a:spcPts val="0"/>
              </a:spcAft>
              <a:defRPr/>
            </a:pPr>
            <a:r>
              <a:rPr lang="en-US" sz="2000" dirty="0">
                <a:solidFill>
                  <a:schemeClr val="tx2">
                    <a:lumMod val="75000"/>
                  </a:schemeClr>
                </a:solidFill>
                <a:latin typeface="+mn-lt"/>
              </a:rPr>
              <a:t>8.  	JP also decides to retain (or not to retain) the candidate within 7 days, after his joining.</a:t>
            </a:r>
          </a:p>
          <a:p>
            <a:pPr marL="465138" indent="-465138" algn="just" eaLnBrk="1" fontAlgn="auto" hangingPunct="1">
              <a:spcBef>
                <a:spcPts val="0"/>
              </a:spcBef>
              <a:spcAft>
                <a:spcPts val="0"/>
              </a:spcAft>
              <a:defRPr/>
            </a:pPr>
            <a:r>
              <a:rPr lang="en-US" sz="2000" dirty="0">
                <a:solidFill>
                  <a:schemeClr val="tx2">
                    <a:lumMod val="75000"/>
                  </a:schemeClr>
                </a:solidFill>
                <a:latin typeface="+mn-lt"/>
              </a:rPr>
              <a:t>9. 	</a:t>
            </a:r>
            <a:r>
              <a:rPr lang="en-US" sz="2000" dirty="0">
                <a:solidFill>
                  <a:srgbClr val="FF0000"/>
                </a:solidFill>
                <a:latin typeface="+mn-lt"/>
              </a:rPr>
              <a:t>LIABILITY OF </a:t>
            </a:r>
            <a:r>
              <a:rPr lang="en-US" sz="2000" dirty="0" err="1">
                <a:solidFill>
                  <a:srgbClr val="FF0000"/>
                </a:solidFill>
                <a:latin typeface="+mn-lt"/>
              </a:rPr>
              <a:t>iROJGAR</a:t>
            </a:r>
            <a:r>
              <a:rPr lang="en-US" sz="2000" dirty="0">
                <a:solidFill>
                  <a:srgbClr val="FF0000"/>
                </a:solidFill>
                <a:latin typeface="+mn-lt"/>
              </a:rPr>
              <a:t> ENDS, but RESPONSIBILITY STILL EXISTS as per Agreement.</a:t>
            </a:r>
          </a:p>
          <a:p>
            <a:pPr marL="465138" indent="-465138" algn="just" eaLnBrk="1" fontAlgn="auto" hangingPunct="1">
              <a:spcBef>
                <a:spcPts val="0"/>
              </a:spcBef>
              <a:spcAft>
                <a:spcPts val="0"/>
              </a:spcAft>
              <a:defRPr/>
            </a:pPr>
            <a:r>
              <a:rPr lang="en-US" sz="2000" dirty="0">
                <a:solidFill>
                  <a:schemeClr val="tx2">
                    <a:lumMod val="75000"/>
                  </a:schemeClr>
                </a:solidFill>
                <a:latin typeface="+mn-lt"/>
              </a:rPr>
              <a:t>10.	</a:t>
            </a:r>
            <a:r>
              <a:rPr lang="en-US" sz="2000" dirty="0" err="1">
                <a:solidFill>
                  <a:schemeClr val="tx2">
                    <a:lumMod val="75000"/>
                  </a:schemeClr>
                </a:solidFill>
                <a:latin typeface="+mn-lt"/>
              </a:rPr>
              <a:t>iROJGAR</a:t>
            </a:r>
            <a:r>
              <a:rPr lang="en-US" sz="2000" dirty="0">
                <a:solidFill>
                  <a:schemeClr val="tx2">
                    <a:lumMod val="75000"/>
                  </a:schemeClr>
                </a:solidFill>
                <a:latin typeface="+mn-lt"/>
              </a:rPr>
              <a:t> makes monthly / quarterly / yearly follow up and feedback of both sides to understand the JOB MARKET of SURAT</a:t>
            </a:r>
            <a:r>
              <a:rPr lang="en-US" sz="2400" dirty="0">
                <a:solidFill>
                  <a:schemeClr val="tx2">
                    <a:lumMod val="75000"/>
                  </a:schemeClr>
                </a:solidFill>
                <a:latin typeface="+mn-lt"/>
              </a:rPr>
              <a:t>.</a:t>
            </a:r>
          </a:p>
        </p:txBody>
      </p:sp>
    </p:spTree>
    <p:extLst>
      <p:ext uri="{BB962C8B-B14F-4D97-AF65-F5344CB8AC3E}">
        <p14:creationId xmlns:p14="http://schemas.microsoft.com/office/powerpoint/2010/main" val="1445201839"/>
      </p:ext>
    </p:extLst>
  </p:cSld>
  <p:clrMapOvr>
    <a:masterClrMapping/>
  </p:clrMapOvr>
  <p:transition spd="med" advTm="7000">
    <p:wheel spokes="3"/>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260" y="2488366"/>
            <a:ext cx="3391392" cy="1701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008033" y="295163"/>
            <a:ext cx="597107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b="1" dirty="0" smtClean="0">
                <a:solidFill>
                  <a:schemeClr val="bg1"/>
                </a:solidFill>
                <a:latin typeface="Cambria" pitchFamily="18" charset="0"/>
              </a:rPr>
              <a:t> </a:t>
            </a:r>
            <a:r>
              <a:rPr lang="en-IN" sz="2400" b="1" dirty="0">
                <a:solidFill>
                  <a:schemeClr val="bg1"/>
                </a:solidFill>
                <a:latin typeface="Cambria" pitchFamily="18" charset="0"/>
              </a:rPr>
              <a:t>DOCUMENTS (TO BE Checked by JP) - 1</a:t>
            </a:r>
            <a:endParaRPr lang="en-US" sz="2400" b="1" dirty="0">
              <a:solidFill>
                <a:schemeClr val="bg1"/>
              </a:solidFill>
              <a:latin typeface="Cambria" pitchFamily="18" charset="0"/>
            </a:endParaRPr>
          </a:p>
        </p:txBody>
      </p:sp>
      <p:sp>
        <p:nvSpPr>
          <p:cNvPr id="16" name="TextBox 15"/>
          <p:cNvSpPr txBox="1"/>
          <p:nvPr/>
        </p:nvSpPr>
        <p:spPr>
          <a:xfrm>
            <a:off x="4099790" y="1542730"/>
            <a:ext cx="6858000" cy="4894263"/>
          </a:xfrm>
          <a:prstGeom prst="rect">
            <a:avLst/>
          </a:prstGeom>
          <a:noFill/>
        </p:spPr>
        <p:txBody>
          <a:bodyPr>
            <a:spAutoFit/>
          </a:bodyPr>
          <a:lstStyle/>
          <a:p>
            <a:pPr marL="465138" indent="-465138" eaLnBrk="1" fontAlgn="auto" hangingPunct="1">
              <a:spcBef>
                <a:spcPts val="0"/>
              </a:spcBef>
              <a:spcAft>
                <a:spcPts val="0"/>
              </a:spcAft>
              <a:buFont typeface="+mj-lt"/>
              <a:buAutoNum type="alphaUcPeriod"/>
              <a:defRPr/>
            </a:pPr>
            <a:r>
              <a:rPr lang="en-IN" sz="2400" dirty="0">
                <a:solidFill>
                  <a:schemeClr val="tx2">
                    <a:lumMod val="75000"/>
                  </a:schemeClr>
                </a:solidFill>
                <a:latin typeface="+mn-lt"/>
              </a:rPr>
              <a:t>Proof of Birth/</a:t>
            </a:r>
            <a:r>
              <a:rPr lang="en-IN" sz="2400" dirty="0">
                <a:solidFill>
                  <a:srgbClr val="FF0000"/>
                </a:solidFill>
                <a:latin typeface="+mn-lt"/>
              </a:rPr>
              <a:t>Age</a:t>
            </a:r>
            <a:r>
              <a:rPr lang="en-IN" sz="2400" dirty="0">
                <a:solidFill>
                  <a:schemeClr val="tx2">
                    <a:lumMod val="75000"/>
                  </a:schemeClr>
                </a:solidFill>
                <a:latin typeface="+mn-lt"/>
              </a:rPr>
              <a:t> – School Leaving Certificate, 10</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Certificate, Birth date Certificate from Municipal Council, etc.</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Qualification</a:t>
            </a:r>
            <a:r>
              <a:rPr lang="en-IN" sz="2400" dirty="0">
                <a:solidFill>
                  <a:schemeClr val="tx2">
                    <a:lumMod val="75000"/>
                  </a:schemeClr>
                </a:solidFill>
                <a:latin typeface="+mn-lt"/>
              </a:rPr>
              <a:t> – 10</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12</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Graduation (all mark sheets), Degree Certificate, Higher Education Certificates, TRANSCRIPT OF SYLLABUS</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Skills</a:t>
            </a:r>
            <a:r>
              <a:rPr lang="en-IN" sz="2400" dirty="0">
                <a:solidFill>
                  <a:schemeClr val="tx2">
                    <a:lumMod val="75000"/>
                  </a:schemeClr>
                </a:solidFill>
                <a:latin typeface="+mn-lt"/>
              </a:rPr>
              <a:t>/ Vocational Development – Typing, Computer Courses, English Proficiency, Any other specific job related skills</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Id Proof</a:t>
            </a:r>
            <a:r>
              <a:rPr lang="en-IN" sz="2400" dirty="0">
                <a:solidFill>
                  <a:schemeClr val="tx2">
                    <a:lumMod val="75000"/>
                  </a:schemeClr>
                </a:solidFill>
                <a:latin typeface="+mn-lt"/>
              </a:rPr>
              <a:t> – Driving Licence, PAN card, Pass port, AADHAR card, Election voter card, Photograph, etc.   </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4027913587"/>
      </p:ext>
    </p:extLst>
  </p:cSld>
  <p:clrMapOvr>
    <a:masterClrMapping/>
  </p:clrMapOvr>
  <p:transition spd="med" advTm="7000">
    <p:wheel spokes="3"/>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260" y="2488366"/>
            <a:ext cx="3391392" cy="1701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008033" y="295163"/>
            <a:ext cx="597107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b="1" dirty="0" smtClean="0">
                <a:solidFill>
                  <a:schemeClr val="bg1"/>
                </a:solidFill>
                <a:latin typeface="Cambria" pitchFamily="18" charset="0"/>
              </a:rPr>
              <a:t> </a:t>
            </a:r>
            <a:r>
              <a:rPr lang="en-IN" sz="2400" b="1" dirty="0">
                <a:solidFill>
                  <a:schemeClr val="bg1"/>
                </a:solidFill>
                <a:latin typeface="Cambria" pitchFamily="18" charset="0"/>
              </a:rPr>
              <a:t>DOCUMENTS (TO BE Checked by JP) - </a:t>
            </a:r>
            <a:r>
              <a:rPr lang="en-IN" sz="2400" b="1" dirty="0" smtClean="0">
                <a:solidFill>
                  <a:schemeClr val="bg1"/>
                </a:solidFill>
                <a:latin typeface="Cambria" pitchFamily="18" charset="0"/>
              </a:rPr>
              <a:t>2</a:t>
            </a:r>
            <a:endParaRPr lang="en-US" sz="2400" b="1" dirty="0">
              <a:solidFill>
                <a:schemeClr val="bg1"/>
              </a:solidFill>
              <a:latin typeface="Cambria" pitchFamily="18" charset="0"/>
            </a:endParaRPr>
          </a:p>
        </p:txBody>
      </p:sp>
      <p:sp>
        <p:nvSpPr>
          <p:cNvPr id="17" name="TextBox 16"/>
          <p:cNvSpPr txBox="1"/>
          <p:nvPr/>
        </p:nvSpPr>
        <p:spPr>
          <a:xfrm>
            <a:off x="4084800" y="1677640"/>
            <a:ext cx="6858000" cy="3416300"/>
          </a:xfrm>
          <a:prstGeom prst="rect">
            <a:avLst/>
          </a:prstGeom>
          <a:noFill/>
        </p:spPr>
        <p:txBody>
          <a:bodyPr>
            <a:spAutoFit/>
          </a:bodyPr>
          <a:lstStyle/>
          <a:p>
            <a:pPr marL="465138" indent="-465138" eaLnBrk="1" fontAlgn="auto" hangingPunct="1">
              <a:spcBef>
                <a:spcPts val="0"/>
              </a:spcBef>
              <a:spcAft>
                <a:spcPts val="0"/>
              </a:spcAft>
              <a:defRPr/>
            </a:pPr>
            <a:r>
              <a:rPr lang="en-IN" sz="2400" dirty="0">
                <a:solidFill>
                  <a:schemeClr val="tx2">
                    <a:lumMod val="75000"/>
                  </a:schemeClr>
                </a:solidFill>
                <a:latin typeface="+mn-lt"/>
              </a:rPr>
              <a:t>E.	Proof of </a:t>
            </a:r>
            <a:r>
              <a:rPr lang="en-IN" sz="2400" dirty="0">
                <a:solidFill>
                  <a:srgbClr val="FF0000"/>
                </a:solidFill>
                <a:latin typeface="+mn-lt"/>
              </a:rPr>
              <a:t>previous job</a:t>
            </a:r>
            <a:r>
              <a:rPr lang="en-IN" sz="2400" dirty="0">
                <a:solidFill>
                  <a:schemeClr val="tx2">
                    <a:lumMod val="75000"/>
                  </a:schemeClr>
                </a:solidFill>
                <a:latin typeface="+mn-lt"/>
              </a:rPr>
              <a:t> – Appointment letter, photograph taken on duty, id card of company, etc.</a:t>
            </a:r>
            <a:endParaRPr lang="en-US" sz="2400" dirty="0">
              <a:solidFill>
                <a:schemeClr val="tx2">
                  <a:lumMod val="75000"/>
                </a:schemeClr>
              </a:solidFill>
              <a:latin typeface="+mn-lt"/>
            </a:endParaRPr>
          </a:p>
          <a:p>
            <a:pPr marL="465138" indent="-465138" eaLnBrk="1" fontAlgn="auto" hangingPunct="1">
              <a:spcBef>
                <a:spcPts val="0"/>
              </a:spcBef>
              <a:spcAft>
                <a:spcPts val="0"/>
              </a:spcAft>
              <a:defRPr/>
            </a:pPr>
            <a:r>
              <a:rPr lang="en-IN" sz="2400" dirty="0">
                <a:solidFill>
                  <a:srgbClr val="FF0000"/>
                </a:solidFill>
                <a:latin typeface="+mn-lt"/>
              </a:rPr>
              <a:t>F. 	Experience</a:t>
            </a:r>
            <a:r>
              <a:rPr lang="en-IN" sz="2400" dirty="0">
                <a:solidFill>
                  <a:schemeClr val="tx2">
                    <a:lumMod val="75000"/>
                  </a:schemeClr>
                </a:solidFill>
                <a:latin typeface="+mn-lt"/>
              </a:rPr>
              <a:t> Letter – It should thoroughly narrate your duties and responsibilities, designation, signed by authority.</a:t>
            </a:r>
            <a:endParaRPr lang="en-US" sz="2400" dirty="0">
              <a:solidFill>
                <a:schemeClr val="tx2">
                  <a:lumMod val="75000"/>
                </a:schemeClr>
              </a:solidFill>
              <a:latin typeface="+mn-lt"/>
            </a:endParaRPr>
          </a:p>
          <a:p>
            <a:pPr marL="465138" indent="-465138" eaLnBrk="1" fontAlgn="auto" hangingPunct="1">
              <a:spcBef>
                <a:spcPts val="0"/>
              </a:spcBef>
              <a:spcAft>
                <a:spcPts val="0"/>
              </a:spcAft>
              <a:buFontTx/>
              <a:buAutoNum type="alphaUcPeriod" startAt="7"/>
              <a:defRPr/>
            </a:pPr>
            <a:r>
              <a:rPr lang="en-IN" sz="2400" dirty="0">
                <a:solidFill>
                  <a:srgbClr val="FF0000"/>
                </a:solidFill>
                <a:latin typeface="+mn-lt"/>
              </a:rPr>
              <a:t>Salary</a:t>
            </a:r>
            <a:r>
              <a:rPr lang="en-IN" sz="2400" dirty="0">
                <a:solidFill>
                  <a:schemeClr val="tx2">
                    <a:lumMod val="75000"/>
                  </a:schemeClr>
                </a:solidFill>
                <a:latin typeface="+mn-lt"/>
              </a:rPr>
              <a:t> – Salary slip, Bank passbook transfer entry, Salary certificate, etc.</a:t>
            </a:r>
          </a:p>
          <a:p>
            <a:pPr marL="465138" indent="-465138" eaLnBrk="1" fontAlgn="auto" hangingPunct="1">
              <a:spcBef>
                <a:spcPts val="0"/>
              </a:spcBef>
              <a:spcAft>
                <a:spcPts val="0"/>
              </a:spcAft>
              <a:buFontTx/>
              <a:buAutoNum type="alphaUcPeriod" startAt="7"/>
              <a:defRPr/>
            </a:pPr>
            <a:r>
              <a:rPr lang="en-US" sz="2400" dirty="0">
                <a:solidFill>
                  <a:schemeClr val="tx2">
                    <a:lumMod val="75000"/>
                  </a:schemeClr>
                </a:solidFill>
                <a:latin typeface="+mn-lt"/>
              </a:rPr>
              <a:t>Practical test should be conducted, if needed. </a:t>
            </a:r>
          </a:p>
        </p:txBody>
      </p:sp>
    </p:spTree>
    <p:extLst>
      <p:ext uri="{BB962C8B-B14F-4D97-AF65-F5344CB8AC3E}">
        <p14:creationId xmlns:p14="http://schemas.microsoft.com/office/powerpoint/2010/main" val="607641575"/>
      </p:ext>
    </p:extLst>
  </p:cSld>
  <p:clrMapOvr>
    <a:masterClrMapping/>
  </p:clrMapOvr>
  <p:transition spd="med" advTm="7000">
    <p:wheel spokes="3"/>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9967500" y="2377431"/>
            <a:ext cx="2093311" cy="418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563319" y="211709"/>
            <a:ext cx="7075356"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Checking of Personal presentation of a Candidate- 1</a:t>
            </a:r>
          </a:p>
        </p:txBody>
      </p:sp>
      <p:sp>
        <p:nvSpPr>
          <p:cNvPr id="14" name="Rectangle 13"/>
          <p:cNvSpPr/>
          <p:nvPr/>
        </p:nvSpPr>
        <p:spPr>
          <a:xfrm>
            <a:off x="1611430" y="1274160"/>
            <a:ext cx="1371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000" b="1" dirty="0"/>
              <a:t>For MEN:</a:t>
            </a:r>
          </a:p>
        </p:txBody>
      </p:sp>
      <p:sp>
        <p:nvSpPr>
          <p:cNvPr id="15" name="TextBox 8"/>
          <p:cNvSpPr txBox="1">
            <a:spLocks noChangeArrowheads="1"/>
          </p:cNvSpPr>
          <p:nvPr/>
        </p:nvSpPr>
        <p:spPr bwMode="auto">
          <a:xfrm>
            <a:off x="1830864" y="1836574"/>
            <a:ext cx="8839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buFont typeface="Wingdings" pitchFamily="2" charset="2"/>
              <a:buChar char="§"/>
            </a:pPr>
            <a:r>
              <a:rPr lang="en-US" altLang="en-US" sz="2400" dirty="0"/>
              <a:t>Personal </a:t>
            </a:r>
            <a:r>
              <a:rPr lang="en-US" altLang="en-US" sz="2400" dirty="0">
                <a:solidFill>
                  <a:srgbClr val="FF0000"/>
                </a:solidFill>
              </a:rPr>
              <a:t>grooming</a:t>
            </a:r>
            <a:r>
              <a:rPr lang="en-US" altLang="en-US" sz="2400" dirty="0"/>
              <a:t>-Body cleanliness (Clean shave, properly combed hair, Cut nail, hair on body, tattoo, face grooming, etc.)</a:t>
            </a:r>
          </a:p>
          <a:p>
            <a:pPr algn="just" eaLnBrk="1" hangingPunct="1">
              <a:buFont typeface="Wingdings" pitchFamily="2" charset="2"/>
              <a:buChar char="§"/>
            </a:pPr>
            <a:r>
              <a:rPr lang="en-US" altLang="en-US" sz="2400" dirty="0">
                <a:solidFill>
                  <a:srgbClr val="FF0000"/>
                </a:solidFill>
              </a:rPr>
              <a:t>Clothes</a:t>
            </a:r>
            <a:r>
              <a:rPr lang="en-US" altLang="en-US" sz="2400" dirty="0"/>
              <a:t> (suitable to job you are applying for, </a:t>
            </a:r>
            <a:r>
              <a:rPr lang="en-IN" altLang="en-US" sz="2400" dirty="0"/>
              <a:t>light pastel colour shirt and dark trousers,</a:t>
            </a:r>
            <a:r>
              <a:rPr lang="en-US" altLang="en-US" sz="2400" dirty="0"/>
              <a:t> Best available formal in your wardrobe, pen pocket shall be empty)</a:t>
            </a:r>
          </a:p>
          <a:p>
            <a:pPr algn="just" eaLnBrk="1" hangingPunct="1">
              <a:buFont typeface="Wingdings" pitchFamily="2" charset="2"/>
              <a:buChar char="§"/>
            </a:pPr>
            <a:r>
              <a:rPr lang="en-US" altLang="en-US" sz="2400" dirty="0">
                <a:solidFill>
                  <a:srgbClr val="FF0000"/>
                </a:solidFill>
              </a:rPr>
              <a:t>Accessories</a:t>
            </a:r>
            <a:r>
              <a:rPr lang="en-US" altLang="en-US" sz="2400" dirty="0"/>
              <a:t> (belt, shoes, ear rings, watch, hand rings, necklace, etc.)</a:t>
            </a:r>
          </a:p>
          <a:p>
            <a:pPr algn="just" eaLnBrk="1" hangingPunct="1">
              <a:buFont typeface="Wingdings" pitchFamily="2" charset="2"/>
              <a:buChar char="§"/>
            </a:pPr>
            <a:r>
              <a:rPr lang="en-US" altLang="en-US" sz="2400" dirty="0">
                <a:solidFill>
                  <a:srgbClr val="FF0000"/>
                </a:solidFill>
              </a:rPr>
              <a:t>Portfolio</a:t>
            </a:r>
            <a:r>
              <a:rPr lang="en-US" altLang="en-US" sz="2400" dirty="0"/>
              <a:t> (</a:t>
            </a:r>
            <a:r>
              <a:rPr lang="en-US" altLang="en-US" sz="2400" dirty="0" err="1"/>
              <a:t>Colour</a:t>
            </a:r>
            <a:r>
              <a:rPr lang="en-US" altLang="en-US" sz="2400" dirty="0"/>
              <a:t> of folder, file of certificates, arrangements, condition of papers in portfolio.)</a:t>
            </a:r>
          </a:p>
        </p:txBody>
      </p:sp>
      <p:sp>
        <p:nvSpPr>
          <p:cNvPr id="25" name="TextBox 7"/>
          <p:cNvSpPr txBox="1">
            <a:spLocks noChangeArrowheads="1"/>
          </p:cNvSpPr>
          <p:nvPr/>
        </p:nvSpPr>
        <p:spPr bwMode="auto">
          <a:xfrm>
            <a:off x="2156070" y="554979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2000" b="1" dirty="0">
                <a:solidFill>
                  <a:srgbClr val="FF0000"/>
                </a:solidFill>
              </a:rPr>
              <a:t>IMPORTANT : Candidate must have switched off his mobile and kept it in bag.</a:t>
            </a:r>
          </a:p>
        </p:txBody>
      </p:sp>
    </p:spTree>
    <p:extLst>
      <p:ext uri="{BB962C8B-B14F-4D97-AF65-F5344CB8AC3E}">
        <p14:creationId xmlns:p14="http://schemas.microsoft.com/office/powerpoint/2010/main" val="2424368731"/>
      </p:ext>
    </p:extLst>
  </p:cSld>
  <p:clrMapOvr>
    <a:masterClrMapping/>
  </p:clrMapOvr>
  <p:transition spd="med" advTm="7000">
    <p:wheel spokes="3"/>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6668603" y="3791681"/>
            <a:ext cx="4756455" cy="2385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968053" y="211709"/>
            <a:ext cx="5966085"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a:solidFill>
                  <a:schemeClr val="bg1"/>
                </a:solidFill>
                <a:latin typeface="Cambria" pitchFamily="18" charset="0"/>
              </a:rPr>
              <a:t>Personal presentation of a job seeker - 2</a:t>
            </a:r>
          </a:p>
        </p:txBody>
      </p:sp>
      <p:sp>
        <p:nvSpPr>
          <p:cNvPr id="14" name="Rectangle 13"/>
          <p:cNvSpPr/>
          <p:nvPr/>
        </p:nvSpPr>
        <p:spPr>
          <a:xfrm>
            <a:off x="1596440" y="125917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000" b="1" dirty="0"/>
              <a:t>For WOMEN:</a:t>
            </a:r>
          </a:p>
        </p:txBody>
      </p:sp>
      <p:sp>
        <p:nvSpPr>
          <p:cNvPr id="15" name="TextBox 11"/>
          <p:cNvSpPr txBox="1">
            <a:spLocks noChangeArrowheads="1"/>
          </p:cNvSpPr>
          <p:nvPr/>
        </p:nvSpPr>
        <p:spPr bwMode="auto">
          <a:xfrm>
            <a:off x="1444040" y="1803683"/>
            <a:ext cx="86868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buFont typeface="Wingdings" pitchFamily="2" charset="2"/>
              <a:buChar char="§"/>
            </a:pPr>
            <a:r>
              <a:rPr lang="en-US" altLang="en-US" sz="2400" dirty="0"/>
              <a:t>Personal </a:t>
            </a:r>
            <a:r>
              <a:rPr lang="en-US" altLang="en-US" sz="2400" dirty="0">
                <a:solidFill>
                  <a:srgbClr val="FF0000"/>
                </a:solidFill>
              </a:rPr>
              <a:t>grooming</a:t>
            </a:r>
            <a:r>
              <a:rPr lang="en-US" altLang="en-US" sz="2400" dirty="0"/>
              <a:t> Body cleanliness (Clear skin, properly combed hair, eye brow, Nail polish, hair on body, tattoo, face grooming, etc.)</a:t>
            </a:r>
          </a:p>
          <a:p>
            <a:pPr algn="just" eaLnBrk="1" hangingPunct="1">
              <a:buFont typeface="Wingdings" pitchFamily="2" charset="2"/>
              <a:buChar char="§"/>
            </a:pPr>
            <a:r>
              <a:rPr lang="en-US" altLang="en-US" sz="2400" dirty="0">
                <a:solidFill>
                  <a:srgbClr val="FF0000"/>
                </a:solidFill>
              </a:rPr>
              <a:t>Clothes</a:t>
            </a:r>
            <a:r>
              <a:rPr lang="en-US" altLang="en-US" sz="2400" dirty="0"/>
              <a:t> (suitable to job you are applying for, </a:t>
            </a:r>
            <a:r>
              <a:rPr lang="en-IN" altLang="en-US" sz="2400" dirty="0"/>
              <a:t>a decent </a:t>
            </a:r>
            <a:r>
              <a:rPr lang="en-IN" altLang="en-US" sz="2400" dirty="0" err="1"/>
              <a:t>Salwar-Kameez</a:t>
            </a:r>
            <a:r>
              <a:rPr lang="en-IN" altLang="en-US" sz="2400" dirty="0"/>
              <a:t> which has decent </a:t>
            </a:r>
            <a:r>
              <a:rPr lang="en-IN" altLang="en-US" sz="2400" dirty="0" err="1"/>
              <a:t>colors</a:t>
            </a:r>
            <a:r>
              <a:rPr lang="en-IN" altLang="en-US" sz="2400" dirty="0"/>
              <a:t>. Avoid wearing flashy outfits,</a:t>
            </a:r>
            <a:r>
              <a:rPr lang="en-US" altLang="en-US" sz="2400" dirty="0"/>
              <a:t> best available formal in your wardrobe,)</a:t>
            </a:r>
          </a:p>
          <a:p>
            <a:pPr algn="just" eaLnBrk="1" hangingPunct="1">
              <a:buFont typeface="Wingdings" pitchFamily="2" charset="2"/>
              <a:buChar char="§"/>
            </a:pPr>
            <a:r>
              <a:rPr lang="en-US" altLang="en-US" sz="2400" dirty="0">
                <a:solidFill>
                  <a:srgbClr val="FF0000"/>
                </a:solidFill>
              </a:rPr>
              <a:t>Accessories</a:t>
            </a:r>
            <a:r>
              <a:rPr lang="en-US" altLang="en-US" sz="2400" dirty="0"/>
              <a:t> (shoes, ear rings, watch, hand rings, nose rings, necklace, etc.)</a:t>
            </a:r>
          </a:p>
          <a:p>
            <a:pPr algn="just" eaLnBrk="1" hangingPunct="1">
              <a:buFont typeface="Wingdings" pitchFamily="2" charset="2"/>
              <a:buChar char="§"/>
            </a:pPr>
            <a:r>
              <a:rPr lang="en-US" altLang="en-US" sz="2400" dirty="0">
                <a:solidFill>
                  <a:srgbClr val="FF0000"/>
                </a:solidFill>
              </a:rPr>
              <a:t>Portfolio</a:t>
            </a:r>
            <a:r>
              <a:rPr lang="en-US" altLang="en-US" sz="2400" dirty="0"/>
              <a:t> (</a:t>
            </a:r>
            <a:r>
              <a:rPr lang="en-US" altLang="en-US" sz="2400" dirty="0" err="1"/>
              <a:t>Colour</a:t>
            </a:r>
            <a:r>
              <a:rPr lang="en-US" altLang="en-US" sz="2400" dirty="0"/>
              <a:t> of folder, file of certificates, arrangements, condition of papers in portfolio.)</a:t>
            </a:r>
          </a:p>
        </p:txBody>
      </p:sp>
      <p:sp>
        <p:nvSpPr>
          <p:cNvPr id="17" name="TextBox 7"/>
          <p:cNvSpPr txBox="1">
            <a:spLocks noChangeArrowheads="1"/>
          </p:cNvSpPr>
          <p:nvPr/>
        </p:nvSpPr>
        <p:spPr bwMode="auto">
          <a:xfrm>
            <a:off x="2111100" y="595827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2000" b="1" dirty="0">
                <a:solidFill>
                  <a:srgbClr val="FF0000"/>
                </a:solidFill>
              </a:rPr>
              <a:t>IMPORTANT : Candidate must have switched off his mobile and kept it in bag.</a:t>
            </a:r>
          </a:p>
        </p:txBody>
      </p:sp>
    </p:spTree>
    <p:extLst>
      <p:ext uri="{BB962C8B-B14F-4D97-AF65-F5344CB8AC3E}">
        <p14:creationId xmlns:p14="http://schemas.microsoft.com/office/powerpoint/2010/main" val="2508571792"/>
      </p:ext>
    </p:extLst>
  </p:cSld>
  <p:clrMapOvr>
    <a:masterClrMapping/>
  </p:clrMapOvr>
  <p:transition spd="med" advTm="7000">
    <p:wheel spokes="3"/>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ans-civ-career-coaching-PS6W0G-clipart.jpg"/>
          <p:cNvPicPr>
            <a:picLocks noChangeAspect="1"/>
          </p:cNvPicPr>
          <p:nvPr/>
        </p:nvPicPr>
        <p:blipFill>
          <a:blip r:embed="rId2">
            <a:lum bright="20000" contrast="-24000"/>
            <a:extLst>
              <a:ext uri="{28A0092B-C50C-407E-A947-70E740481C1C}">
                <a14:useLocalDpi xmlns:a14="http://schemas.microsoft.com/office/drawing/2010/main" val="0"/>
              </a:ext>
            </a:extLst>
          </a:blip>
          <a:srcRect/>
          <a:stretch>
            <a:fillRect/>
          </a:stretch>
        </p:blipFill>
        <p:spPr bwMode="auto">
          <a:xfrm>
            <a:off x="8511890" y="333156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85111 10221</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468386" y="271755"/>
            <a:ext cx="707535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IN" sz="2400" b="1" dirty="0" smtClean="0">
                <a:solidFill>
                  <a:schemeClr val="bg1"/>
                </a:solidFill>
                <a:latin typeface="Cambria" pitchFamily="18" charset="0"/>
              </a:rPr>
              <a:t>   What </a:t>
            </a:r>
            <a:r>
              <a:rPr lang="en-IN" sz="2400" b="1" dirty="0">
                <a:solidFill>
                  <a:schemeClr val="bg1"/>
                </a:solidFill>
                <a:latin typeface="Cambria" pitchFamily="18" charset="0"/>
              </a:rPr>
              <a:t>does interview mean to an Employer? - 1</a:t>
            </a:r>
            <a:endParaRPr lang="en-US" sz="2400" b="1" dirty="0">
              <a:solidFill>
                <a:schemeClr val="bg1"/>
              </a:solidFill>
              <a:latin typeface="Cambria" pitchFamily="18" charset="0"/>
            </a:endParaRPr>
          </a:p>
        </p:txBody>
      </p:sp>
      <p:sp>
        <p:nvSpPr>
          <p:cNvPr id="14" name="TextBox 13"/>
          <p:cNvSpPr txBox="1"/>
          <p:nvPr/>
        </p:nvSpPr>
        <p:spPr>
          <a:xfrm>
            <a:off x="1631420" y="1276815"/>
            <a:ext cx="8382000" cy="4524375"/>
          </a:xfrm>
          <a:prstGeom prst="rect">
            <a:avLst/>
          </a:prstGeom>
          <a:noFill/>
        </p:spPr>
        <p:txBody>
          <a:bodyPr>
            <a:spAutoFit/>
          </a:bodyPr>
          <a:lstStyle/>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An interview for an Employer is an opportunity for him to have an </a:t>
            </a:r>
            <a:r>
              <a:rPr lang="en-IN" sz="2400" dirty="0">
                <a:solidFill>
                  <a:srgbClr val="FF0000"/>
                </a:solidFill>
                <a:latin typeface="+mn-lt"/>
              </a:rPr>
              <a:t>interaction</a:t>
            </a:r>
            <a:r>
              <a:rPr lang="en-IN" sz="2400" dirty="0">
                <a:solidFill>
                  <a:schemeClr val="tx2">
                    <a:lumMod val="75000"/>
                  </a:schemeClr>
                </a:solidFill>
                <a:latin typeface="+mn-lt"/>
              </a:rPr>
              <a:t> with the prospective employee in order to check his attitude towards the job in contention </a:t>
            </a:r>
            <a:r>
              <a:rPr lang="en-IN" sz="2400" dirty="0">
                <a:solidFill>
                  <a:srgbClr val="FF0000"/>
                </a:solidFill>
                <a:latin typeface="+mn-lt"/>
              </a:rPr>
              <a:t>face to face</a:t>
            </a:r>
            <a:r>
              <a:rPr lang="en-IN" sz="2400" dirty="0">
                <a:solidFill>
                  <a:schemeClr val="tx2">
                    <a:lumMod val="75000"/>
                  </a:schemeClr>
                </a:solidFill>
                <a:latin typeface="+mn-lt"/>
              </a:rPr>
              <a:t>.</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more interested in </a:t>
            </a:r>
            <a:r>
              <a:rPr lang="en-IN" sz="2400" dirty="0">
                <a:solidFill>
                  <a:srgbClr val="FF0000"/>
                </a:solidFill>
                <a:latin typeface="+mn-lt"/>
              </a:rPr>
              <a:t>concluding</a:t>
            </a:r>
            <a:r>
              <a:rPr lang="en-IN" sz="2400" dirty="0">
                <a:solidFill>
                  <a:schemeClr val="tx2">
                    <a:lumMod val="75000"/>
                  </a:schemeClr>
                </a:solidFill>
                <a:latin typeface="+mn-lt"/>
              </a:rPr>
              <a:t> whether the job aspirant in question is the </a:t>
            </a:r>
            <a:r>
              <a:rPr lang="en-IN" sz="2400" dirty="0">
                <a:solidFill>
                  <a:srgbClr val="FF0000"/>
                </a:solidFill>
                <a:latin typeface="+mn-lt"/>
              </a:rPr>
              <a:t>perfect choice</a:t>
            </a:r>
            <a:r>
              <a:rPr lang="en-IN" sz="2400" dirty="0">
                <a:solidFill>
                  <a:schemeClr val="tx2">
                    <a:lumMod val="75000"/>
                  </a:schemeClr>
                </a:solidFill>
                <a:latin typeface="+mn-lt"/>
              </a:rPr>
              <a:t> for the vacancy he has in his organization.</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more interested in </a:t>
            </a:r>
            <a:r>
              <a:rPr lang="en-IN" sz="2400" dirty="0">
                <a:solidFill>
                  <a:srgbClr val="FF0000"/>
                </a:solidFill>
                <a:latin typeface="+mn-lt"/>
              </a:rPr>
              <a:t>minimizing</a:t>
            </a:r>
            <a:r>
              <a:rPr lang="en-IN" sz="2400" dirty="0">
                <a:solidFill>
                  <a:schemeClr val="tx2">
                    <a:lumMod val="75000"/>
                  </a:schemeClr>
                </a:solidFill>
                <a:latin typeface="+mn-lt"/>
              </a:rPr>
              <a:t> his </a:t>
            </a:r>
            <a:r>
              <a:rPr lang="en-IN" sz="2400" dirty="0">
                <a:solidFill>
                  <a:srgbClr val="FF0000"/>
                </a:solidFill>
                <a:latin typeface="+mn-lt"/>
              </a:rPr>
              <a:t>attrition</a:t>
            </a:r>
            <a:r>
              <a:rPr lang="en-IN" sz="2400" dirty="0">
                <a:solidFill>
                  <a:schemeClr val="tx2">
                    <a:lumMod val="75000"/>
                  </a:schemeClr>
                </a:solidFill>
                <a:latin typeface="+mn-lt"/>
              </a:rPr>
              <a:t> rate.</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interested in knowing whether or not you can </a:t>
            </a:r>
            <a:r>
              <a:rPr lang="en-IN" sz="2400" dirty="0">
                <a:solidFill>
                  <a:srgbClr val="FF0000"/>
                </a:solidFill>
                <a:latin typeface="+mn-lt"/>
              </a:rPr>
              <a:t>serve</a:t>
            </a:r>
            <a:r>
              <a:rPr lang="en-IN" sz="2400" dirty="0">
                <a:solidFill>
                  <a:schemeClr val="tx2">
                    <a:lumMod val="75000"/>
                  </a:schemeClr>
                </a:solidFill>
                <a:latin typeface="+mn-lt"/>
              </a:rPr>
              <a:t> him </a:t>
            </a:r>
            <a:r>
              <a:rPr lang="en-IN" sz="2400" dirty="0">
                <a:solidFill>
                  <a:srgbClr val="FF0000"/>
                </a:solidFill>
                <a:latin typeface="+mn-lt"/>
              </a:rPr>
              <a:t>anywhere/any time</a:t>
            </a:r>
            <a:r>
              <a:rPr lang="en-IN" sz="2400" dirty="0">
                <a:solidFill>
                  <a:schemeClr val="tx2">
                    <a:lumMod val="75000"/>
                  </a:schemeClr>
                </a:solidFill>
                <a:latin typeface="+mn-lt"/>
              </a:rPr>
              <a:t> as and when required.</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wants to check how well a job aspirant is </a:t>
            </a:r>
            <a:r>
              <a:rPr lang="en-IN" sz="2400" dirty="0">
                <a:solidFill>
                  <a:srgbClr val="FF0000"/>
                </a:solidFill>
                <a:latin typeface="+mn-lt"/>
              </a:rPr>
              <a:t>oriented towards the job</a:t>
            </a:r>
            <a:r>
              <a:rPr lang="en-IN" sz="2400" dirty="0">
                <a:solidFill>
                  <a:schemeClr val="tx2">
                    <a:lumMod val="75000"/>
                  </a:schemeClr>
                </a:solidFill>
                <a:latin typeface="+mn-lt"/>
              </a:rPr>
              <a:t> he/she has applied for.</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610772096"/>
      </p:ext>
    </p:extLst>
  </p:cSld>
  <p:clrMapOvr>
    <a:masterClrMapping/>
  </p:clrMapOvr>
  <p:transition spd="med" advTm="7000">
    <p:wheel spokes="3"/>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ans-civ-career-coaching-PS6W0G-clipart.jpg"/>
          <p:cNvPicPr>
            <a:picLocks noChangeAspect="1"/>
          </p:cNvPicPr>
          <p:nvPr/>
        </p:nvPicPr>
        <p:blipFill>
          <a:blip r:embed="rId2">
            <a:lum bright="20000" contrast="-24000"/>
            <a:extLst>
              <a:ext uri="{28A0092B-C50C-407E-A947-70E740481C1C}">
                <a14:useLocalDpi xmlns:a14="http://schemas.microsoft.com/office/drawing/2010/main" val="0"/>
              </a:ext>
            </a:extLst>
          </a:blip>
          <a:srcRect/>
          <a:stretch>
            <a:fillRect/>
          </a:stretch>
        </p:blipFill>
        <p:spPr bwMode="auto">
          <a:xfrm>
            <a:off x="8511890" y="333156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b="1" dirty="0">
                <a:solidFill>
                  <a:schemeClr val="bg1"/>
                </a:solidFill>
                <a:latin typeface="Cambria" pitchFamily="18" charset="0"/>
              </a:rPr>
              <a:t>What does interview mean to an Employer? - </a:t>
            </a:r>
            <a:r>
              <a:rPr lang="en-IN" sz="2400" b="1" dirty="0" smtClean="0">
                <a:solidFill>
                  <a:schemeClr val="bg1"/>
                </a:solidFill>
                <a:latin typeface="Cambria" pitchFamily="18" charset="0"/>
              </a:rPr>
              <a:t>2</a:t>
            </a:r>
            <a:endParaRPr lang="en-US" sz="2400" b="1" dirty="0">
              <a:solidFill>
                <a:schemeClr val="bg1"/>
              </a:solidFill>
              <a:latin typeface="Cambria" pitchFamily="18" charset="0"/>
            </a:endParaRPr>
          </a:p>
        </p:txBody>
      </p:sp>
      <p:sp>
        <p:nvSpPr>
          <p:cNvPr id="14" name="TextBox 13"/>
          <p:cNvSpPr txBox="1"/>
          <p:nvPr/>
        </p:nvSpPr>
        <p:spPr>
          <a:xfrm>
            <a:off x="1631420" y="1255713"/>
            <a:ext cx="7782403" cy="4524315"/>
          </a:xfrm>
          <a:prstGeom prst="rect">
            <a:avLst/>
          </a:prstGeom>
          <a:noFill/>
        </p:spPr>
        <p:txBody>
          <a:bodyPr wrap="square">
            <a:spAutoFit/>
          </a:bodyPr>
          <a:lstStyle/>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Special emphasis to </a:t>
            </a:r>
            <a:r>
              <a:rPr lang="en-IN" sz="2400" dirty="0">
                <a:solidFill>
                  <a:srgbClr val="FF0000"/>
                </a:solidFill>
                <a:latin typeface="+mn-lt"/>
              </a:rPr>
              <a:t>market awareness</a:t>
            </a:r>
            <a:r>
              <a:rPr lang="en-IN" sz="2400" dirty="0">
                <a:solidFill>
                  <a:schemeClr val="tx2">
                    <a:lumMod val="75000"/>
                  </a:schemeClr>
                </a:solidFill>
                <a:latin typeface="+mn-lt"/>
              </a:rPr>
              <a:t> is given so that he may not be cheated in any manner whatsoever by fraudulent approaches.</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How you may </a:t>
            </a:r>
            <a:r>
              <a:rPr lang="en-IN" sz="2400" dirty="0">
                <a:solidFill>
                  <a:srgbClr val="FF0000"/>
                </a:solidFill>
                <a:latin typeface="+mn-lt"/>
              </a:rPr>
              <a:t>contribute</a:t>
            </a:r>
            <a:r>
              <a:rPr lang="en-IN" sz="2400" dirty="0">
                <a:solidFill>
                  <a:schemeClr val="tx2">
                    <a:lumMod val="75000"/>
                  </a:schemeClr>
                </a:solidFill>
                <a:latin typeface="+mn-lt"/>
              </a:rPr>
              <a:t> through your studies/ knowledge/ experience to </a:t>
            </a:r>
            <a:r>
              <a:rPr lang="en-IN" sz="2400" dirty="0">
                <a:solidFill>
                  <a:srgbClr val="FF0000"/>
                </a:solidFill>
                <a:latin typeface="+mn-lt"/>
              </a:rPr>
              <a:t>business development</a:t>
            </a:r>
            <a:r>
              <a:rPr lang="en-IN" sz="2400" dirty="0">
                <a:solidFill>
                  <a:schemeClr val="tx2">
                    <a:lumMod val="75000"/>
                  </a:schemeClr>
                </a:solidFill>
                <a:latin typeface="+mn-lt"/>
              </a:rPr>
              <a:t> of an employer.</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Thus, an employer reviews a candidates experience, abilities and is seeking answers for the following Questions:		</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Can you do the job?</a:t>
            </a:r>
            <a:r>
              <a:rPr lang="en-IN" sz="2400" dirty="0">
                <a:solidFill>
                  <a:schemeClr val="tx2">
                    <a:lumMod val="75000"/>
                  </a:schemeClr>
                </a:solidFill>
                <a:latin typeface="+mn-lt"/>
              </a:rPr>
              <a:t> (skills, qualifications and abilities)	</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Will you do the job?</a:t>
            </a:r>
            <a:r>
              <a:rPr lang="en-IN" sz="2400" dirty="0">
                <a:solidFill>
                  <a:schemeClr val="tx2">
                    <a:lumMod val="75000"/>
                  </a:schemeClr>
                </a:solidFill>
                <a:latin typeface="+mn-lt"/>
              </a:rPr>
              <a:t> (interest, attitude and motivation)</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How will you fit into the organization?</a:t>
            </a:r>
            <a:r>
              <a:rPr lang="en-IN" sz="2400" dirty="0">
                <a:solidFill>
                  <a:schemeClr val="tx2">
                    <a:lumMod val="75000"/>
                  </a:schemeClr>
                </a:solidFill>
                <a:latin typeface="+mn-lt"/>
              </a:rPr>
              <a:t> (personality)</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3885535541"/>
      </p:ext>
    </p:extLst>
  </p:cSld>
  <p:clrMapOvr>
    <a:masterClrMapping/>
  </p:clrMapOvr>
  <p:transition spd="med" advTm="7000">
    <p:wheel spokes="3"/>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ans-civ-career-coaching-PS6W0G-clipart.jpg"/>
          <p:cNvPicPr>
            <a:picLocks noChangeAspect="1"/>
          </p:cNvPicPr>
          <p:nvPr/>
        </p:nvPicPr>
        <p:blipFill>
          <a:blip r:embed="rId2">
            <a:lum bright="20000" contrast="-24000"/>
            <a:extLst>
              <a:ext uri="{28A0092B-C50C-407E-A947-70E740481C1C}">
                <a14:useLocalDpi xmlns:a14="http://schemas.microsoft.com/office/drawing/2010/main" val="0"/>
              </a:ext>
            </a:extLst>
          </a:blip>
          <a:srcRect/>
          <a:stretch>
            <a:fillRect/>
          </a:stretch>
        </p:blipFill>
        <p:spPr bwMode="auto">
          <a:xfrm>
            <a:off x="8961590" y="382623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590800" y="211709"/>
            <a:ext cx="652320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IN" sz="2400" b="1" dirty="0" smtClean="0">
                <a:solidFill>
                  <a:schemeClr val="bg1"/>
                </a:solidFill>
                <a:latin typeface="Cambria" pitchFamily="18" charset="0"/>
              </a:rPr>
              <a:t> What </a:t>
            </a:r>
            <a:r>
              <a:rPr lang="en-IN" sz="2400" b="1" dirty="0">
                <a:solidFill>
                  <a:schemeClr val="bg1"/>
                </a:solidFill>
                <a:latin typeface="Cambria" pitchFamily="18" charset="0"/>
              </a:rPr>
              <a:t>does interview mean to a candidate ? </a:t>
            </a:r>
            <a:endParaRPr lang="en-US" sz="2400" b="1" dirty="0">
              <a:solidFill>
                <a:schemeClr val="bg1"/>
              </a:solidFill>
              <a:latin typeface="Cambria" pitchFamily="18" charset="0"/>
            </a:endParaRPr>
          </a:p>
        </p:txBody>
      </p:sp>
      <p:sp>
        <p:nvSpPr>
          <p:cNvPr id="16" name="TextBox 15"/>
          <p:cNvSpPr txBox="1"/>
          <p:nvPr/>
        </p:nvSpPr>
        <p:spPr>
          <a:xfrm>
            <a:off x="1781320" y="1331620"/>
            <a:ext cx="8382000" cy="4246563"/>
          </a:xfrm>
          <a:prstGeom prst="rect">
            <a:avLst/>
          </a:prstGeom>
          <a:noFill/>
        </p:spPr>
        <p:txBody>
          <a:bodyPr>
            <a:spAutoFit/>
          </a:bodyPr>
          <a:lstStyle/>
          <a:p>
            <a:pPr marL="347663" indent="-347663" algn="just" eaLnBrk="1" fontAlgn="auto" hangingPunct="1">
              <a:spcBef>
                <a:spcPts val="0"/>
              </a:spcBef>
              <a:spcAft>
                <a:spcPts val="0"/>
              </a:spcAft>
              <a:buFont typeface="Wingdings" pitchFamily="2" charset="2"/>
              <a:buChar char="Ø"/>
              <a:defRPr/>
            </a:pPr>
            <a:r>
              <a:rPr lang="en-US" sz="2200" dirty="0">
                <a:solidFill>
                  <a:schemeClr val="tx2">
                    <a:lumMod val="75000"/>
                  </a:schemeClr>
                </a:solidFill>
                <a:latin typeface="+mn-lt"/>
              </a:rPr>
              <a:t>An interview is an opportunity for the job seeker to </a:t>
            </a:r>
            <a:r>
              <a:rPr lang="en-US" sz="2200" dirty="0">
                <a:solidFill>
                  <a:srgbClr val="FF0000"/>
                </a:solidFill>
                <a:latin typeface="+mn-lt"/>
              </a:rPr>
              <a:t>“Sell”</a:t>
            </a:r>
            <a:r>
              <a:rPr lang="en-US" sz="2200" dirty="0">
                <a:solidFill>
                  <a:schemeClr val="tx2">
                    <a:lumMod val="75000"/>
                  </a:schemeClr>
                </a:solidFill>
                <a:latin typeface="+mn-lt"/>
              </a:rPr>
              <a:t> his/her abilities. It is also an opportunity to ask questions and learn more about the position and career offered by a company/ organization.</a:t>
            </a:r>
          </a:p>
          <a:p>
            <a:pPr marL="347663" indent="-347663" algn="just" eaLnBrk="1" fontAlgn="auto" hangingPunct="1">
              <a:spcBef>
                <a:spcPts val="0"/>
              </a:spcBef>
              <a:spcAft>
                <a:spcPts val="0"/>
              </a:spcAft>
              <a:buFont typeface="Wingdings" pitchFamily="2" charset="2"/>
              <a:buChar char="Ø"/>
              <a:defRPr/>
            </a:pPr>
            <a:r>
              <a:rPr lang="en-US" sz="2200" dirty="0">
                <a:solidFill>
                  <a:schemeClr val="tx2">
                    <a:lumMod val="75000"/>
                  </a:schemeClr>
                </a:solidFill>
                <a:latin typeface="+mn-lt"/>
              </a:rPr>
              <a:t>An Interview call should make a job seeker more self-confident and </a:t>
            </a:r>
            <a:r>
              <a:rPr lang="en-US" sz="2200" dirty="0">
                <a:solidFill>
                  <a:srgbClr val="FF0000"/>
                </a:solidFill>
                <a:latin typeface="+mn-lt"/>
              </a:rPr>
              <a:t>should not make him nervous</a:t>
            </a:r>
            <a:r>
              <a:rPr lang="en-US" sz="2200" dirty="0">
                <a:solidFill>
                  <a:schemeClr val="tx2">
                    <a:lumMod val="75000"/>
                  </a:schemeClr>
                </a:solidFill>
                <a:latin typeface="+mn-lt"/>
              </a:rPr>
              <a:t>.</a:t>
            </a:r>
          </a:p>
          <a:p>
            <a:pPr marL="347663" indent="-347663" algn="just" eaLnBrk="1" fontAlgn="auto" hangingPunct="1">
              <a:spcBef>
                <a:spcPts val="0"/>
              </a:spcBef>
              <a:spcAft>
                <a:spcPts val="0"/>
              </a:spcAft>
              <a:buFont typeface="Wingdings" pitchFamily="2" charset="2"/>
              <a:buChar char="Ø"/>
              <a:defRPr/>
            </a:pPr>
            <a:r>
              <a:rPr lang="en-US" sz="2200" dirty="0">
                <a:solidFill>
                  <a:schemeClr val="tx2">
                    <a:lumMod val="75000"/>
                  </a:schemeClr>
                </a:solidFill>
                <a:latin typeface="+mn-lt"/>
              </a:rPr>
              <a:t>An interview call means that the job aspirant’s aptitude is good enough, but </a:t>
            </a:r>
            <a:r>
              <a:rPr lang="en-US" sz="2200" dirty="0">
                <a:solidFill>
                  <a:srgbClr val="FF0000"/>
                </a:solidFill>
                <a:latin typeface="+mn-lt"/>
              </a:rPr>
              <a:t>what about his/her attitude?</a:t>
            </a:r>
          </a:p>
          <a:p>
            <a:pPr marL="347663" indent="-347663" algn="just" eaLnBrk="1" fontAlgn="auto" hangingPunct="1">
              <a:spcBef>
                <a:spcPts val="0"/>
              </a:spcBef>
              <a:spcAft>
                <a:spcPts val="0"/>
              </a:spcAft>
              <a:buFont typeface="Wingdings" pitchFamily="2" charset="2"/>
              <a:buChar char="Ø"/>
              <a:defRPr/>
            </a:pPr>
            <a:r>
              <a:rPr lang="en-US" sz="2200" dirty="0">
                <a:solidFill>
                  <a:schemeClr val="tx2">
                    <a:lumMod val="75000"/>
                  </a:schemeClr>
                </a:solidFill>
                <a:latin typeface="+mn-lt"/>
              </a:rPr>
              <a:t>An interview call is the opportunity at hand waiting to be converted. He should make the interview look </a:t>
            </a:r>
            <a:r>
              <a:rPr lang="en-US" sz="2200" dirty="0">
                <a:solidFill>
                  <a:srgbClr val="FF0000"/>
                </a:solidFill>
                <a:latin typeface="+mn-lt"/>
              </a:rPr>
              <a:t>like an INTERACTION</a:t>
            </a:r>
            <a:r>
              <a:rPr lang="en-US" sz="2200" dirty="0">
                <a:solidFill>
                  <a:schemeClr val="tx2">
                    <a:lumMod val="75000"/>
                  </a:schemeClr>
                </a:solidFill>
                <a:latin typeface="+mn-lt"/>
              </a:rPr>
              <a:t> and not a boring </a:t>
            </a:r>
            <a:r>
              <a:rPr lang="en-US" sz="2800" dirty="0">
                <a:solidFill>
                  <a:srgbClr val="FF0000"/>
                </a:solidFill>
                <a:latin typeface="+mn-lt"/>
              </a:rPr>
              <a:t>conversation</a:t>
            </a:r>
            <a:r>
              <a:rPr lang="en-US" sz="2200" dirty="0">
                <a:solidFill>
                  <a:schemeClr val="tx2">
                    <a:lumMod val="75000"/>
                  </a:schemeClr>
                </a:solidFill>
                <a:latin typeface="+mn-lt"/>
              </a:rPr>
              <a:t> in which the recruiter is not interested.</a:t>
            </a:r>
          </a:p>
          <a:p>
            <a:pPr marL="347663" indent="-347663" algn="just" eaLnBrk="1" fontAlgn="auto" hangingPunct="1">
              <a:spcBef>
                <a:spcPts val="0"/>
              </a:spcBef>
              <a:spcAft>
                <a:spcPts val="0"/>
              </a:spcAft>
              <a:buFont typeface="Wingdings" pitchFamily="2" charset="2"/>
              <a:buChar char="Ø"/>
              <a:defRPr/>
            </a:pPr>
            <a:r>
              <a:rPr lang="en-US" sz="2200" dirty="0">
                <a:solidFill>
                  <a:schemeClr val="tx2">
                    <a:lumMod val="75000"/>
                  </a:schemeClr>
                </a:solidFill>
                <a:latin typeface="+mn-lt"/>
              </a:rPr>
              <a:t>Your Job interview is your gateway towards a bright career. Whatever the opportunity is, accept it gracefully with optimism. </a:t>
            </a:r>
          </a:p>
        </p:txBody>
      </p:sp>
    </p:spTree>
    <p:extLst>
      <p:ext uri="{BB962C8B-B14F-4D97-AF65-F5344CB8AC3E}">
        <p14:creationId xmlns:p14="http://schemas.microsoft.com/office/powerpoint/2010/main" val="843154206"/>
      </p:ext>
    </p:extLst>
  </p:cSld>
  <p:clrMapOvr>
    <a:masterClrMapping/>
  </p:clrMapOvr>
  <p:transition spd="med" advTm="7000">
    <p:wheel spokes="3"/>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Nanny-Interview-Questions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05012" y="1232852"/>
            <a:ext cx="2670391" cy="31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- 1</a:t>
            </a:r>
          </a:p>
        </p:txBody>
      </p:sp>
      <p:sp>
        <p:nvSpPr>
          <p:cNvPr id="14" name="TextBox 13"/>
          <p:cNvSpPr txBox="1"/>
          <p:nvPr/>
        </p:nvSpPr>
        <p:spPr>
          <a:xfrm>
            <a:off x="1618930" y="1358143"/>
            <a:ext cx="7620000" cy="4154487"/>
          </a:xfrm>
          <a:prstGeom prst="rect">
            <a:avLst/>
          </a:prstGeom>
          <a:noFill/>
        </p:spPr>
        <p:txBody>
          <a:bodyPr>
            <a:spAutoFit/>
          </a:bodyPr>
          <a:lstStyle/>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Tell me about yourself.</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do you want to be in your life?</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 </a:t>
            </a:r>
            <a:r>
              <a:rPr lang="en-IN" sz="2400" dirty="0">
                <a:solidFill>
                  <a:srgbClr val="FF0000"/>
                </a:solidFill>
                <a:latin typeface="+mn-lt"/>
              </a:rPr>
              <a:t>Do you have any actual work experience?</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How would you describe your ideal job?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Why did you choose this job/career?</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Where do you live? Since how long you have been living at this address?</a:t>
            </a:r>
            <a:endParaRPr lang="en-US" sz="2400" dirty="0">
              <a:solidFill>
                <a:srgbClr val="FF0000"/>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Are you ready to sign a bond for one year?</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will you do, if you find an offer in your field?</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What will you do, if you find a better offer in your field?</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goals do you have in your career? </a:t>
            </a:r>
            <a:endParaRPr lang="en-US" sz="2400" dirty="0">
              <a:solidFill>
                <a:schemeClr val="accent1">
                  <a:lumMod val="50000"/>
                </a:schemeClr>
              </a:solidFill>
              <a:latin typeface="+mn-lt"/>
            </a:endParaRPr>
          </a:p>
        </p:txBody>
      </p:sp>
    </p:spTree>
    <p:extLst>
      <p:ext uri="{BB962C8B-B14F-4D97-AF65-F5344CB8AC3E}">
        <p14:creationId xmlns:p14="http://schemas.microsoft.com/office/powerpoint/2010/main" val="1120242688"/>
      </p:ext>
    </p:extLst>
  </p:cSld>
  <p:clrMapOvr>
    <a:masterClrMapping/>
  </p:clrMapOvr>
  <p:transition spd="med" advTm="7000">
    <p:wheel spokes="3"/>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Untitle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64169" y="1582711"/>
            <a:ext cx="2770682" cy="277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a:t>
            </a:r>
            <a:r>
              <a:rPr lang="en-US" sz="2400" b="1" dirty="0" smtClean="0">
                <a:solidFill>
                  <a:schemeClr val="bg1"/>
                </a:solidFill>
                <a:latin typeface="Cambria" pitchFamily="18" charset="0"/>
              </a:rPr>
              <a:t>2</a:t>
            </a:r>
            <a:endParaRPr lang="en-US" sz="2400" b="1" dirty="0">
              <a:solidFill>
                <a:schemeClr val="bg1"/>
              </a:solidFill>
              <a:latin typeface="Cambria" pitchFamily="18" charset="0"/>
            </a:endParaRPr>
          </a:p>
        </p:txBody>
      </p:sp>
      <p:sp>
        <p:nvSpPr>
          <p:cNvPr id="16" name="TextBox 15"/>
          <p:cNvSpPr txBox="1"/>
          <p:nvPr/>
        </p:nvSpPr>
        <p:spPr>
          <a:xfrm>
            <a:off x="1514000" y="1272910"/>
            <a:ext cx="8001000" cy="4894263"/>
          </a:xfrm>
          <a:prstGeom prst="rect">
            <a:avLst/>
          </a:prstGeom>
          <a:noFill/>
        </p:spPr>
        <p:txBody>
          <a:bodyPr>
            <a:spAutoFit/>
          </a:bodyPr>
          <a:lstStyle/>
          <a:p>
            <a:pPr marL="569913" indent="-569913" eaLnBrk="1" fontAlgn="auto" hangingPunct="1">
              <a:spcBef>
                <a:spcPts val="0"/>
              </a:spcBef>
              <a:spcAft>
                <a:spcPts val="0"/>
              </a:spcAft>
              <a:defRPr/>
            </a:pPr>
            <a:r>
              <a:rPr lang="en-IN" sz="2400" dirty="0">
                <a:solidFill>
                  <a:schemeClr val="accent1">
                    <a:lumMod val="50000"/>
                  </a:schemeClr>
                </a:solidFill>
                <a:latin typeface="+mn-lt"/>
              </a:rPr>
              <a:t>11) 	How do you plan to achieve these goals?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chemeClr val="accent1">
                    <a:lumMod val="50000"/>
                  </a:schemeClr>
                </a:solidFill>
                <a:latin typeface="+mn-lt"/>
              </a:rPr>
              <a:t>12) 	How do you evaluate success? </a:t>
            </a:r>
          </a:p>
          <a:p>
            <a:pPr marL="569913" indent="-569913" eaLnBrk="1" fontAlgn="auto" hangingPunct="1">
              <a:spcBef>
                <a:spcPts val="0"/>
              </a:spcBef>
              <a:spcAft>
                <a:spcPts val="0"/>
              </a:spcAft>
              <a:defRPr/>
            </a:pPr>
            <a:r>
              <a:rPr lang="en-IN" sz="2400" dirty="0">
                <a:solidFill>
                  <a:schemeClr val="accent1">
                    <a:lumMod val="50000"/>
                  </a:schemeClr>
                </a:solidFill>
                <a:latin typeface="+mn-lt"/>
              </a:rPr>
              <a:t>13)	What will you do to be successful in this career?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chemeClr val="accent1">
                    <a:lumMod val="50000"/>
                  </a:schemeClr>
                </a:solidFill>
                <a:latin typeface="+mn-lt"/>
              </a:rPr>
              <a:t>14)	What accomplishments have given you the most satisfaction in your life?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rgbClr val="FF0000"/>
                </a:solidFill>
                <a:latin typeface="+mn-lt"/>
              </a:rPr>
              <a:t>15)	Are you a team player? What motivates you?</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rgbClr val="FF0000"/>
                </a:solidFill>
                <a:latin typeface="+mn-lt"/>
              </a:rPr>
              <a:t>16)	Why should I hire you? Are you a target-oriented person?</a:t>
            </a:r>
            <a:r>
              <a:rPr lang="en-IN" sz="2400" dirty="0">
                <a:solidFill>
                  <a:schemeClr val="accent1">
                    <a:lumMod val="50000"/>
                  </a:schemeClr>
                </a:solidFill>
                <a:latin typeface="+mn-lt"/>
              </a:rPr>
              <a:t> </a:t>
            </a:r>
          </a:p>
          <a:p>
            <a:pPr marL="569913" indent="-569913" eaLnBrk="1" fontAlgn="auto" hangingPunct="1">
              <a:spcBef>
                <a:spcPts val="0"/>
              </a:spcBef>
              <a:spcAft>
                <a:spcPts val="0"/>
              </a:spcAft>
              <a:buFontTx/>
              <a:buAutoNum type="arabicParenR" startAt="17"/>
              <a:defRPr/>
            </a:pPr>
            <a:r>
              <a:rPr lang="en-IN" sz="2400" dirty="0">
                <a:latin typeface="+mn-lt"/>
              </a:rPr>
              <a:t>Tell me about some of your recent targets and what you did to achieve them. What are your short-term goals?</a:t>
            </a:r>
          </a:p>
          <a:p>
            <a:pPr marL="342900" indent="-342900" eaLnBrk="1" hangingPunct="1">
              <a:defRPr/>
            </a:pPr>
            <a:r>
              <a:rPr lang="en-IN" altLang="en-US" sz="2400" dirty="0"/>
              <a:t>18) Where do you want to be ten years from now? </a:t>
            </a:r>
            <a:endParaRPr lang="en-US" altLang="en-US" sz="2400" dirty="0"/>
          </a:p>
          <a:p>
            <a:pPr marL="342900" indent="-342900" eaLnBrk="1" hangingPunct="1">
              <a:defRPr/>
            </a:pPr>
            <a:r>
              <a:rPr lang="en-US" altLang="en-US" sz="2400" dirty="0"/>
              <a:t>19) </a:t>
            </a:r>
            <a:r>
              <a:rPr lang="en-IN" altLang="en-US" sz="2400" dirty="0"/>
              <a:t>Have you ever had a conflict with a boss or colleague?  How do you handle it? How did you resolve it? </a:t>
            </a:r>
            <a:endParaRPr lang="en-US" altLang="en-US" sz="2400" dirty="0"/>
          </a:p>
          <a:p>
            <a:pPr marL="342900" indent="-342900" eaLnBrk="1" hangingPunct="1">
              <a:defRPr/>
            </a:pPr>
            <a:r>
              <a:rPr lang="en-IN" altLang="en-US" sz="2400" dirty="0"/>
              <a:t>20) </a:t>
            </a:r>
            <a:r>
              <a:rPr lang="en-IN" altLang="en-US" sz="2400" dirty="0">
                <a:solidFill>
                  <a:srgbClr val="FF0000"/>
                </a:solidFill>
              </a:rPr>
              <a:t>Do you handle/withstand pressure well?</a:t>
            </a:r>
            <a:r>
              <a:rPr lang="en-IN" altLang="en-US" sz="2400" dirty="0"/>
              <a:t> </a:t>
            </a:r>
            <a:endParaRPr lang="en-US" sz="2400" dirty="0">
              <a:solidFill>
                <a:schemeClr val="accent1">
                  <a:lumMod val="50000"/>
                </a:schemeClr>
              </a:solidFill>
              <a:latin typeface="+mn-lt"/>
            </a:endParaRPr>
          </a:p>
        </p:txBody>
      </p:sp>
    </p:spTree>
    <p:extLst>
      <p:ext uri="{BB962C8B-B14F-4D97-AF65-F5344CB8AC3E}">
        <p14:creationId xmlns:p14="http://schemas.microsoft.com/office/powerpoint/2010/main" val="71758792"/>
      </p:ext>
    </p:extLst>
  </p:cSld>
  <p:clrMapOvr>
    <a:masterClrMapping/>
  </p:clrMapOvr>
  <p:transition spd="med" advTm="7000">
    <p:wheel spokes="3"/>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icky-interview-questio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80540" y="1241228"/>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a:t>
            </a:r>
            <a:r>
              <a:rPr lang="en-US" sz="2400" b="1" dirty="0" smtClean="0">
                <a:solidFill>
                  <a:schemeClr val="bg1"/>
                </a:solidFill>
                <a:latin typeface="Cambria" pitchFamily="18" charset="0"/>
              </a:rPr>
              <a:t>3</a:t>
            </a:r>
            <a:endParaRPr lang="en-US" sz="2400" b="1" dirty="0">
              <a:solidFill>
                <a:schemeClr val="bg1"/>
              </a:solidFill>
              <a:latin typeface="Cambria" pitchFamily="18" charset="0"/>
            </a:endParaRPr>
          </a:p>
        </p:txBody>
      </p:sp>
      <p:sp>
        <p:nvSpPr>
          <p:cNvPr id="14" name="TextBox 7"/>
          <p:cNvSpPr txBox="1">
            <a:spLocks noChangeArrowheads="1"/>
          </p:cNvSpPr>
          <p:nvPr/>
        </p:nvSpPr>
        <p:spPr bwMode="auto">
          <a:xfrm>
            <a:off x="1511500" y="1452790"/>
            <a:ext cx="81534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eaLnBrk="1" hangingPunct="1"/>
            <a:r>
              <a:rPr lang="en-IN" altLang="en-US" sz="2000" dirty="0">
                <a:latin typeface="+mn-lt"/>
              </a:rPr>
              <a:t>21) What is your greatest strength/positive point? </a:t>
            </a:r>
            <a:endParaRPr lang="en-US" altLang="en-US" sz="2000" dirty="0">
              <a:latin typeface="+mn-lt"/>
            </a:endParaRPr>
          </a:p>
          <a:p>
            <a:pPr marL="342900" indent="-342900" eaLnBrk="1" hangingPunct="1"/>
            <a:r>
              <a:rPr lang="en-IN" altLang="en-US" sz="2000" dirty="0">
                <a:latin typeface="+mn-lt"/>
              </a:rPr>
              <a:t>22) What is your greatest weakness/negative point? </a:t>
            </a:r>
            <a:endParaRPr lang="en-US" altLang="en-US" sz="2000" dirty="0">
              <a:latin typeface="+mn-lt"/>
            </a:endParaRPr>
          </a:p>
          <a:p>
            <a:pPr marL="342900" indent="-342900" eaLnBrk="1" hangingPunct="1"/>
            <a:r>
              <a:rPr lang="en-IN" altLang="en-US" sz="2000" dirty="0">
                <a:latin typeface="+mn-lt"/>
              </a:rPr>
              <a:t>23) If I were to ask one of your professors/previous employer to describe you, what would he say? </a:t>
            </a:r>
            <a:endParaRPr lang="en-US" altLang="en-US" sz="2000" dirty="0">
              <a:latin typeface="+mn-lt"/>
            </a:endParaRPr>
          </a:p>
          <a:p>
            <a:pPr marL="342900" indent="-342900" eaLnBrk="1" hangingPunct="1"/>
            <a:r>
              <a:rPr lang="en-IN" altLang="en-US" sz="2000" dirty="0">
                <a:latin typeface="+mn-lt"/>
              </a:rPr>
              <a:t>24) </a:t>
            </a:r>
            <a:r>
              <a:rPr lang="en-IN" altLang="en-US" sz="2000" dirty="0">
                <a:solidFill>
                  <a:srgbClr val="FF0000"/>
                </a:solidFill>
                <a:latin typeface="+mn-lt"/>
              </a:rPr>
              <a:t>How has your education prepared you for your career?</a:t>
            </a:r>
            <a:r>
              <a:rPr lang="en-IN" altLang="en-US" sz="2000" dirty="0">
                <a:latin typeface="+mn-lt"/>
              </a:rPr>
              <a:t> </a:t>
            </a:r>
            <a:endParaRPr lang="en-US" altLang="en-US" sz="2000" dirty="0">
              <a:latin typeface="+mn-lt"/>
            </a:endParaRPr>
          </a:p>
          <a:p>
            <a:pPr marL="342900" indent="-342900" eaLnBrk="1" hangingPunct="1"/>
            <a:r>
              <a:rPr lang="en-IN" altLang="en-US" sz="2000" dirty="0">
                <a:latin typeface="+mn-lt"/>
              </a:rPr>
              <a:t>25) Who were your </a:t>
            </a:r>
            <a:r>
              <a:rPr lang="en-IN" altLang="en-US" sz="2000" dirty="0" smtClean="0">
                <a:latin typeface="+mn-lt"/>
              </a:rPr>
              <a:t>favourite </a:t>
            </a:r>
            <a:r>
              <a:rPr lang="en-IN" altLang="en-US" sz="2000" dirty="0">
                <a:latin typeface="+mn-lt"/>
              </a:rPr>
              <a:t>professors? Why? </a:t>
            </a:r>
            <a:endParaRPr lang="en-US" altLang="en-US" sz="2000" dirty="0">
              <a:latin typeface="+mn-lt"/>
            </a:endParaRPr>
          </a:p>
          <a:p>
            <a:pPr marL="342900" indent="-342900" eaLnBrk="1" hangingPunct="1"/>
            <a:r>
              <a:rPr lang="en-IN" altLang="en-US" sz="2000" dirty="0">
                <a:latin typeface="+mn-lt"/>
              </a:rPr>
              <a:t>26) Do you have any plans for further education/marriage? </a:t>
            </a:r>
            <a:endParaRPr lang="en-US" altLang="en-US" sz="2000" dirty="0">
              <a:latin typeface="+mn-lt"/>
            </a:endParaRPr>
          </a:p>
          <a:p>
            <a:pPr marL="342900" indent="-342900" eaLnBrk="1" hangingPunct="1"/>
            <a:r>
              <a:rPr lang="en-IN" altLang="en-US" sz="2000" dirty="0">
                <a:latin typeface="+mn-lt"/>
              </a:rPr>
              <a:t>27) </a:t>
            </a:r>
            <a:r>
              <a:rPr lang="en-IN" altLang="en-US" sz="2000" dirty="0">
                <a:solidFill>
                  <a:srgbClr val="FF0000"/>
                </a:solidFill>
                <a:latin typeface="+mn-lt"/>
              </a:rPr>
              <a:t>How much training do you think you'll need to become a productive employee?</a:t>
            </a:r>
            <a:r>
              <a:rPr lang="en-IN" altLang="en-US" sz="2000" dirty="0">
                <a:latin typeface="+mn-lt"/>
              </a:rPr>
              <a:t> </a:t>
            </a:r>
            <a:endParaRPr lang="en-US" altLang="en-US" sz="2000" dirty="0">
              <a:latin typeface="+mn-lt"/>
            </a:endParaRPr>
          </a:p>
          <a:p>
            <a:pPr marL="342900" indent="-342900" eaLnBrk="1" hangingPunct="1"/>
            <a:r>
              <a:rPr lang="en-IN" altLang="en-US" sz="2000" dirty="0">
                <a:latin typeface="+mn-lt"/>
              </a:rPr>
              <a:t>28) What qualities do you feel a successful employer should have? </a:t>
            </a:r>
            <a:endParaRPr lang="en-US" altLang="en-US" sz="2000" dirty="0">
              <a:latin typeface="+mn-lt"/>
            </a:endParaRPr>
          </a:p>
          <a:p>
            <a:pPr marL="342900" indent="-342900" eaLnBrk="1" hangingPunct="1"/>
            <a:r>
              <a:rPr lang="en-IN" altLang="en-US" sz="2000" dirty="0">
                <a:latin typeface="+mn-lt"/>
              </a:rPr>
              <a:t>29) </a:t>
            </a:r>
            <a:r>
              <a:rPr lang="en-IN" altLang="en-US" sz="2000" dirty="0">
                <a:solidFill>
                  <a:srgbClr val="FF0000"/>
                </a:solidFill>
                <a:latin typeface="+mn-lt"/>
              </a:rPr>
              <a:t>Why do you want to work in the _____ industry? </a:t>
            </a:r>
            <a:endParaRPr lang="en-US" altLang="en-US" sz="2000" dirty="0">
              <a:solidFill>
                <a:srgbClr val="FF0000"/>
              </a:solidFill>
              <a:latin typeface="+mn-lt"/>
            </a:endParaRPr>
          </a:p>
          <a:p>
            <a:pPr marL="342900" indent="-342900" eaLnBrk="1" hangingPunct="1"/>
            <a:r>
              <a:rPr lang="en-IN" altLang="en-US" sz="2000" dirty="0">
                <a:latin typeface="+mn-lt"/>
              </a:rPr>
              <a:t>30) </a:t>
            </a:r>
            <a:r>
              <a:rPr lang="en-IN" altLang="en-US" sz="2000" dirty="0">
                <a:solidFill>
                  <a:srgbClr val="FF0000"/>
                </a:solidFill>
                <a:latin typeface="+mn-lt"/>
              </a:rPr>
              <a:t>What do you know about our company? Why are you interested in our company? Do you have any location preferences? How familiar are you with the community that we're located in? Will you relocate?</a:t>
            </a:r>
            <a:r>
              <a:rPr lang="en-IN" altLang="en-US" sz="2000" dirty="0">
                <a:latin typeface="+mn-lt"/>
              </a:rPr>
              <a:t> </a:t>
            </a:r>
            <a:endParaRPr lang="en-US" altLang="en-US" sz="2000" dirty="0">
              <a:latin typeface="+mn-lt"/>
            </a:endParaRPr>
          </a:p>
        </p:txBody>
      </p:sp>
    </p:spTree>
    <p:extLst>
      <p:ext uri="{BB962C8B-B14F-4D97-AF65-F5344CB8AC3E}">
        <p14:creationId xmlns:p14="http://schemas.microsoft.com/office/powerpoint/2010/main" val="3817717100"/>
      </p:ext>
    </p:extLst>
  </p:cSld>
  <p:clrMapOvr>
    <a:masterClrMapping/>
  </p:clrMapOvr>
  <p:transition spd="med" advTm="7000">
    <p:wheel spokes="3"/>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eam_celebration_pc_1600_clr.png"/>
          <p:cNvPicPr>
            <a:picLocks noChangeAspect="1"/>
          </p:cNvPicPr>
          <p:nvPr/>
        </p:nvPicPr>
        <p:blipFill>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b="20309"/>
          <a:stretch>
            <a:fillRect/>
          </a:stretch>
        </p:blipFill>
        <p:spPr bwMode="auto">
          <a:xfrm>
            <a:off x="4643170" y="1943720"/>
            <a:ext cx="6418263"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743200" y="211709"/>
            <a:ext cx="6280879"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defRPr/>
            </a:pPr>
            <a:r>
              <a:rPr lang="en-US" sz="2400" b="1" dirty="0">
                <a:latin typeface="Cambria" pitchFamily="18" charset="0"/>
              </a:rPr>
              <a:t>Satisfied Clients : Only Indicative List - 1</a:t>
            </a:r>
            <a:endParaRPr lang="en-US" sz="2400" dirty="0">
              <a:latin typeface="Cambria" pitchFamily="18" charset="0"/>
            </a:endParaRPr>
          </a:p>
          <a:p>
            <a:pPr algn="ctr"/>
            <a:endParaRPr lang="en-IN" dirty="0">
              <a:latin typeface="Cambria" pitchFamily="18"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2511229844"/>
              </p:ext>
            </p:extLst>
          </p:nvPr>
        </p:nvGraphicFramePr>
        <p:xfrm>
          <a:off x="1908730" y="1334120"/>
          <a:ext cx="8610600" cy="5030219"/>
        </p:xfrm>
        <a:graphic>
          <a:graphicData uri="http://schemas.openxmlformats.org/drawingml/2006/table">
            <a:tbl>
              <a:tblPr firstRow="1" firstCol="1" lastRow="1" lastCol="1" bandRow="1" bandCol="1"/>
              <a:tblGrid>
                <a:gridCol w="2743200"/>
                <a:gridCol w="2110047"/>
                <a:gridCol w="1565564"/>
                <a:gridCol w="1252452"/>
                <a:gridCol w="939337"/>
              </a:tblGrid>
              <a:tr h="521779">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Name of Company</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Name of Contact Person</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Job Post</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Location of Post </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Remark</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dirty="0" err="1">
                          <a:solidFill>
                            <a:srgbClr val="000000"/>
                          </a:solidFill>
                          <a:latin typeface="+mn-lt"/>
                        </a:rPr>
                        <a:t>Arihant</a:t>
                      </a:r>
                      <a:r>
                        <a:rPr lang="en-IN" sz="1500" b="1" i="0" u="none" strike="noStrike" dirty="0">
                          <a:solidFill>
                            <a:srgbClr val="000000"/>
                          </a:solidFill>
                          <a:latin typeface="+mn-lt"/>
                        </a:rPr>
                        <a:t> Diamond Institute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Mr. Harsh </a:t>
                      </a:r>
                      <a:r>
                        <a:rPr lang="en-IN" sz="1500" b="1" i="0" u="none" strike="noStrike" dirty="0" err="1">
                          <a:solidFill>
                            <a:srgbClr val="000000"/>
                          </a:solidFill>
                          <a:latin typeface="+mn-lt"/>
                        </a:rPr>
                        <a:t>Raval</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Receptionist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Katargam</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Ashish Technocrat Pvt. Ltd.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Mr. </a:t>
                      </a:r>
                      <a:r>
                        <a:rPr lang="en-IN" sz="1500" b="1" i="0" u="none" strike="noStrike" dirty="0" err="1">
                          <a:solidFill>
                            <a:srgbClr val="000000"/>
                          </a:solidFill>
                          <a:latin typeface="+mn-lt"/>
                        </a:rPr>
                        <a:t>Brijal</a:t>
                      </a:r>
                      <a:r>
                        <a:rPr lang="en-IN" sz="1500" b="1" i="0" u="none" strike="noStrike" dirty="0">
                          <a:solidFill>
                            <a:srgbClr val="000000"/>
                          </a:solidFill>
                          <a:latin typeface="+mn-lt"/>
                        </a:rPr>
                        <a:t> </a:t>
                      </a:r>
                      <a:r>
                        <a:rPr lang="en-IN" sz="1500" b="1" i="0" u="none" strike="noStrike" dirty="0" err="1">
                          <a:solidFill>
                            <a:srgbClr val="000000"/>
                          </a:solidFill>
                          <a:latin typeface="+mn-lt"/>
                        </a:rPr>
                        <a:t>Mody</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Accountant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Adajan</a:t>
                      </a:r>
                      <a:r>
                        <a:rPr lang="en-IN" sz="1500" b="1" i="0" u="none" strike="noStrike" dirty="0">
                          <a:solidFill>
                            <a:srgbClr val="000000"/>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Ashok Textiles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Ravi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M/C Fitter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Sachin</a:t>
                      </a:r>
                      <a:r>
                        <a:rPr lang="en-IN" sz="1500" b="1" i="0" u="none" strike="noStrike" dirty="0">
                          <a:solidFill>
                            <a:srgbClr val="000000"/>
                          </a:solidFill>
                          <a:latin typeface="+mn-lt"/>
                        </a:rPr>
                        <a:t> </a:t>
                      </a:r>
                      <a:r>
                        <a:rPr lang="en-IN" sz="1500" b="1" i="0" u="none" strike="noStrike" dirty="0" err="1">
                          <a:solidFill>
                            <a:srgbClr val="000000"/>
                          </a:solidFill>
                          <a:latin typeface="+mn-lt"/>
                        </a:rPr>
                        <a:t>gidc</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B. L. Kakadiya &amp; Co.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Bhavesh Kakadiya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Tax </a:t>
                      </a:r>
                      <a:r>
                        <a:rPr lang="en-IN" sz="1500" b="1" i="0" u="none" strike="noStrike" dirty="0" err="1">
                          <a:solidFill>
                            <a:srgbClr val="000000"/>
                          </a:solidFill>
                          <a:latin typeface="+mn-lt"/>
                        </a:rPr>
                        <a:t>Consutant</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varachha</a:t>
                      </a:r>
                      <a:r>
                        <a:rPr lang="en-IN" sz="1500" b="1" i="0" u="none" strike="noStrike" dirty="0">
                          <a:solidFill>
                            <a:srgbClr val="000000"/>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15">
                <a:tc>
                  <a:txBody>
                    <a:bodyPr/>
                    <a:lstStyle/>
                    <a:p>
                      <a:pPr algn="ctr" fontAlgn="b"/>
                      <a:r>
                        <a:rPr lang="en-IN" sz="1500" b="1" i="0" u="none" strike="noStrike">
                          <a:solidFill>
                            <a:srgbClr val="000000"/>
                          </a:solidFill>
                          <a:latin typeface="+mn-lt"/>
                        </a:rPr>
                        <a:t>Dron Study Private Limited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B. L. Agarwala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BDM (Business Development Manager)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Ring road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English Pathshala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Ashok Patel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Teacher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varachha</a:t>
                      </a:r>
                      <a:r>
                        <a:rPr lang="en-IN" sz="1500" b="1" i="0" u="none" strike="noStrike" dirty="0">
                          <a:solidFill>
                            <a:srgbClr val="000000"/>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Gujarat Matador House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Mr.tarun</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Sales / Marketing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Lal</a:t>
                      </a:r>
                      <a:r>
                        <a:rPr lang="en-IN" sz="1500" b="1" i="0" u="none" strike="noStrike" dirty="0">
                          <a:solidFill>
                            <a:srgbClr val="000000"/>
                          </a:solidFill>
                          <a:latin typeface="+mn-lt"/>
                        </a:rPr>
                        <a:t> </a:t>
                      </a:r>
                      <a:r>
                        <a:rPr lang="en-IN" sz="1500" b="1" i="0" u="none" strike="noStrike" dirty="0" err="1">
                          <a:solidFill>
                            <a:srgbClr val="000000"/>
                          </a:solidFill>
                          <a:latin typeface="+mn-lt"/>
                        </a:rPr>
                        <a:t>darwaja</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Hashrail Info Pvt.ltd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Mr.dharam Joshi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PHP developer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Parvat</a:t>
                      </a:r>
                      <a:r>
                        <a:rPr lang="en-IN" sz="1500" b="1" i="0" u="none" strike="noStrike" dirty="0">
                          <a:solidFill>
                            <a:srgbClr val="000000"/>
                          </a:solidFill>
                          <a:latin typeface="+mn-lt"/>
                        </a:rPr>
                        <a:t> </a:t>
                      </a:r>
                      <a:r>
                        <a:rPr lang="en-IN" sz="1500" b="1" i="0" u="none" strike="noStrike" dirty="0" err="1">
                          <a:solidFill>
                            <a:srgbClr val="000000"/>
                          </a:solidFill>
                          <a:latin typeface="+mn-lt"/>
                        </a:rPr>
                        <a:t>Patiya</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Jains Trip Holiday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Mr.pankaj Jain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Front Desk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Vesu</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Leomine Organics Pvt. Ltd.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Darshan Thakkar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Accountant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Udhana</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30">
                <a:tc>
                  <a:txBody>
                    <a:bodyPr/>
                    <a:lstStyle/>
                    <a:p>
                      <a:pPr algn="ctr" fontAlgn="b"/>
                      <a:r>
                        <a:rPr lang="en-IN" sz="1500" b="1" i="0" u="none" strike="noStrike">
                          <a:solidFill>
                            <a:srgbClr val="000000"/>
                          </a:solidFill>
                          <a:latin typeface="+mn-lt"/>
                        </a:rPr>
                        <a:t>Maheshkumar Mittal &amp; Co.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Abhishek Mittal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Typist cum IT Assistant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Ring road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5296404"/>
      </p:ext>
    </p:extLst>
  </p:cSld>
  <p:clrMapOvr>
    <a:masterClrMapping/>
  </p:clrMapOvr>
  <p:transition spd="med" advTm="7000">
    <p:wheel spokes="3"/>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team_celebration_pc_1600_clr.png"/>
          <p:cNvPicPr>
            <a:picLocks noChangeAspect="1"/>
          </p:cNvPicPr>
          <p:nvPr/>
        </p:nvPicPr>
        <p:blipFill>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b="20309"/>
          <a:stretch>
            <a:fillRect/>
          </a:stretch>
        </p:blipFill>
        <p:spPr bwMode="auto">
          <a:xfrm>
            <a:off x="3653830" y="1913740"/>
            <a:ext cx="6418263"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578313" y="211709"/>
            <a:ext cx="6655633"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latin typeface="Cambria" pitchFamily="18" charset="0"/>
            </a:endParaRPr>
          </a:p>
          <a:p>
            <a:pPr algn="ctr">
              <a:defRPr/>
            </a:pPr>
            <a:r>
              <a:rPr lang="en-US" sz="2400" b="1" dirty="0">
                <a:latin typeface="Cambria" pitchFamily="18" charset="0"/>
              </a:rPr>
              <a:t>Success Stories : Only Indicative List is Mentioned -1</a:t>
            </a:r>
            <a:endParaRPr lang="en-US" sz="2400" dirty="0">
              <a:latin typeface="Cambria" pitchFamily="18" charset="0"/>
            </a:endParaRPr>
          </a:p>
          <a:p>
            <a:pPr algn="ctr"/>
            <a:endParaRPr lang="en-IN" dirty="0"/>
          </a:p>
        </p:txBody>
      </p:sp>
      <p:graphicFrame>
        <p:nvGraphicFramePr>
          <p:cNvPr id="17" name="Table 16"/>
          <p:cNvGraphicFramePr>
            <a:graphicFrameLocks noGrp="1"/>
          </p:cNvGraphicFramePr>
          <p:nvPr>
            <p:extLst>
              <p:ext uri="{D42A27DB-BD31-4B8C-83A1-F6EECF244321}">
                <p14:modId xmlns:p14="http://schemas.microsoft.com/office/powerpoint/2010/main" val="485041001"/>
              </p:ext>
            </p:extLst>
          </p:nvPr>
        </p:nvGraphicFramePr>
        <p:xfrm>
          <a:off x="1743840" y="1214200"/>
          <a:ext cx="8610600" cy="5176471"/>
        </p:xfrm>
        <a:graphic>
          <a:graphicData uri="http://schemas.openxmlformats.org/drawingml/2006/table">
            <a:tbl>
              <a:tblPr firstRow="1" firstCol="1" lastRow="1" lastCol="1" bandRow="1" bandCol="1"/>
              <a:tblGrid>
                <a:gridCol w="2974571"/>
                <a:gridCol w="1878676"/>
                <a:gridCol w="1565564"/>
                <a:gridCol w="1252452"/>
                <a:gridCol w="939337"/>
              </a:tblGrid>
              <a:tr h="521867">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Name of Company</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Name of Contact Person</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Job Post</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Location of Post </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smtClean="0">
                          <a:solidFill>
                            <a:schemeClr val="tx1"/>
                          </a:solidFill>
                          <a:latin typeface="+mn-lt"/>
                          <a:ea typeface="Calibri"/>
                          <a:cs typeface="Shruti"/>
                        </a:rPr>
                        <a:t>Remark</a:t>
                      </a: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dirty="0">
                          <a:solidFill>
                            <a:srgbClr val="000000"/>
                          </a:solidFill>
                          <a:latin typeface="+mn-lt"/>
                        </a:rPr>
                        <a:t>Novus Knitting Company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Mr. </a:t>
                      </a:r>
                      <a:r>
                        <a:rPr lang="en-IN" sz="1500" b="1" i="0" u="none" strike="noStrike" dirty="0" err="1">
                          <a:solidFill>
                            <a:srgbClr val="000000"/>
                          </a:solidFill>
                          <a:latin typeface="+mn-lt"/>
                        </a:rPr>
                        <a:t>Dhruv</a:t>
                      </a:r>
                      <a:r>
                        <a:rPr lang="en-IN" sz="1500" b="1" i="0" u="none" strike="noStrike" dirty="0">
                          <a:solidFill>
                            <a:srgbClr val="000000"/>
                          </a:solidFill>
                          <a:latin typeface="+mn-lt"/>
                        </a:rPr>
                        <a:t> Shah</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Accountant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Ring road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77">
                <a:tc>
                  <a:txBody>
                    <a:bodyPr/>
                    <a:lstStyle/>
                    <a:p>
                      <a:pPr algn="ctr" fontAlgn="b"/>
                      <a:r>
                        <a:rPr lang="en-IN" sz="1500" b="1" i="0" u="none" strike="noStrike" dirty="0">
                          <a:solidFill>
                            <a:srgbClr val="000000"/>
                          </a:solidFill>
                          <a:latin typeface="+mn-lt"/>
                        </a:rPr>
                        <a:t>Oasis Interior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Anil </a:t>
                      </a:r>
                      <a:r>
                        <a:rPr lang="en-IN" sz="1500" b="1" i="0" u="none" strike="noStrike" dirty="0" err="1">
                          <a:solidFill>
                            <a:srgbClr val="000000"/>
                          </a:solidFill>
                          <a:latin typeface="+mn-lt"/>
                        </a:rPr>
                        <a:t>Jadvani</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Accountant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Udhana magdalla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dirty="0">
                          <a:solidFill>
                            <a:srgbClr val="000000"/>
                          </a:solidFill>
                          <a:latin typeface="+mn-lt"/>
                        </a:rPr>
                        <a:t>One Stop Solution Wealth Advisory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Mr.dipen</a:t>
                      </a:r>
                      <a:r>
                        <a:rPr lang="en-IN" sz="1500" b="1" i="0" u="none" strike="noStrike" dirty="0">
                          <a:solidFill>
                            <a:srgbClr val="000000"/>
                          </a:solidFill>
                          <a:latin typeface="+mn-lt"/>
                        </a:rPr>
                        <a:t> Shah</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Back Office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Vyara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a:solidFill>
                            <a:srgbClr val="000000"/>
                          </a:solidFill>
                          <a:latin typeface="+mn-lt"/>
                        </a:rPr>
                        <a:t>Prabhudas Lilladhar Pvt. Ltd.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Vijay Kadam</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E-Commerce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ghod Dod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a:solidFill>
                            <a:srgbClr val="000000"/>
                          </a:solidFill>
                          <a:latin typeface="+mn-lt"/>
                        </a:rPr>
                        <a:t>Prenea Sarees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Hiren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E-Commerce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Kadodra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a:solidFill>
                            <a:srgbClr val="000000"/>
                          </a:solidFill>
                          <a:latin typeface="+mn-lt"/>
                        </a:rPr>
                        <a:t>R.s. Expo Fabs (p) Ltd.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Avdhesh</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Dispatch Person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Ring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77">
                <a:tc>
                  <a:txBody>
                    <a:bodyPr/>
                    <a:lstStyle/>
                    <a:p>
                      <a:pPr algn="ctr" fontAlgn="b"/>
                      <a:r>
                        <a:rPr lang="en-IN" sz="1500" b="1" i="0" u="none" strike="noStrike">
                          <a:solidFill>
                            <a:srgbClr val="000000"/>
                          </a:solidFill>
                          <a:latin typeface="+mn-lt"/>
                        </a:rPr>
                        <a:t>Rachna Academy Of Career Education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Rahul Parekh</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PHP Developer ( IT Support)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Nanpura</a:t>
                      </a:r>
                      <a:endParaRPr lang="en-IN" sz="1500" b="1" i="0" u="none" strike="noStrike" dirty="0">
                        <a:solidFill>
                          <a:srgbClr val="000000"/>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a:solidFill>
                            <a:srgbClr val="000000"/>
                          </a:solidFill>
                          <a:latin typeface="+mn-lt"/>
                        </a:rPr>
                        <a:t>Ramoliya Bhanderi &amp; Co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Sujit Patel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Accountant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varachha</a:t>
                      </a:r>
                      <a:r>
                        <a:rPr lang="en-IN" sz="1500" b="1" i="0" u="none" strike="noStrike" dirty="0">
                          <a:solidFill>
                            <a:srgbClr val="000000"/>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b"/>
                      <a:r>
                        <a:rPr lang="en-IN" sz="1500" b="1" i="0" u="none" strike="noStrike">
                          <a:solidFill>
                            <a:srgbClr val="000000"/>
                          </a:solidFill>
                          <a:latin typeface="+mn-lt"/>
                        </a:rPr>
                        <a:t>Rj Kitchen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Jayesh Thakkar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Marketing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a:solidFill>
                            <a:srgbClr val="000000"/>
                          </a:solidFill>
                          <a:latin typeface="+mn-lt"/>
                        </a:rPr>
                        <a:t>Ring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51">
                <a:tc>
                  <a:txBody>
                    <a:bodyPr/>
                    <a:lstStyle/>
                    <a:p>
                      <a:pPr algn="ctr" fontAlgn="ctr"/>
                      <a:r>
                        <a:rPr lang="en-IN" sz="1500" b="1" i="0" u="none" strike="noStrike">
                          <a:solidFill>
                            <a:srgbClr val="000000"/>
                          </a:solidFill>
                          <a:latin typeface="+mn-lt"/>
                        </a:rPr>
                        <a:t>Rowan Décor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IN" sz="1500" b="1" i="0" u="none" strike="noStrike">
                          <a:solidFill>
                            <a:srgbClr val="000000"/>
                          </a:solidFill>
                          <a:latin typeface="+mn-lt"/>
                        </a:rPr>
                        <a:t>Siddharth Kapadia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Inhouse sale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222222"/>
                          </a:solidFill>
                          <a:latin typeface="+mn-lt"/>
                        </a:rPr>
                        <a:t>Adajan</a:t>
                      </a:r>
                      <a:r>
                        <a:rPr lang="en-IN" sz="1500" b="1" i="0" u="none" strike="noStrike" dirty="0">
                          <a:solidFill>
                            <a:srgbClr val="222222"/>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934">
                <a:tc>
                  <a:txBody>
                    <a:bodyPr/>
                    <a:lstStyle/>
                    <a:p>
                      <a:pPr algn="ctr" fontAlgn="b"/>
                      <a:r>
                        <a:rPr lang="en-IN" sz="1500" b="1" i="0" u="none" strike="noStrike">
                          <a:solidFill>
                            <a:srgbClr val="000000"/>
                          </a:solidFill>
                          <a:latin typeface="+mn-lt"/>
                        </a:rPr>
                        <a:t>Shaadi Vedio Film</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Mr. Nirav Patel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a:solidFill>
                            <a:srgbClr val="000000"/>
                          </a:solidFill>
                          <a:latin typeface="+mn-lt"/>
                        </a:rPr>
                        <a:t>Front Desk Executive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500" b="1" i="0" u="none" strike="noStrike" dirty="0" err="1">
                          <a:solidFill>
                            <a:srgbClr val="000000"/>
                          </a:solidFill>
                          <a:latin typeface="+mn-lt"/>
                        </a:rPr>
                        <a:t>varachha</a:t>
                      </a:r>
                      <a:r>
                        <a:rPr lang="en-IN" sz="1500" b="1" i="0" u="none" strike="noStrike" dirty="0">
                          <a:solidFill>
                            <a:srgbClr val="000000"/>
                          </a:solidFill>
                          <a:latin typeface="+mn-lt"/>
                        </a:rPr>
                        <a:t> road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5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5296404"/>
      </p:ext>
    </p:extLst>
  </p:cSld>
  <p:clrMapOvr>
    <a:masterClrMapping/>
  </p:clrMapOvr>
  <p:transition spd="med" advTm="7000">
    <p:wheel spokes="3"/>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7" descr="Progress-300x30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35905" y="4322325"/>
            <a:ext cx="2949315" cy="235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942413" y="211709"/>
            <a:ext cx="4437089"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atin typeface="Cambria" pitchFamily="18" charset="0"/>
            </a:endParaRPr>
          </a:p>
          <a:p>
            <a:pPr algn="ctr"/>
            <a:r>
              <a:rPr lang="en-US" sz="2400" b="1" dirty="0" smtClean="0">
                <a:latin typeface="Cambria" pitchFamily="18" charset="0"/>
              </a:rPr>
              <a:t>Level </a:t>
            </a:r>
            <a:r>
              <a:rPr lang="en-US" sz="2400" b="1" dirty="0">
                <a:latin typeface="Cambria" pitchFamily="18" charset="0"/>
              </a:rPr>
              <a:t>of Job, Salary Offered </a:t>
            </a:r>
            <a:endParaRPr lang="en-US" sz="2400" dirty="0">
              <a:latin typeface="Cambria" pitchFamily="18" charset="0"/>
            </a:endParaRPr>
          </a:p>
          <a:p>
            <a:pPr algn="ctr"/>
            <a:endParaRPr lang="en-IN" dirty="0"/>
          </a:p>
        </p:txBody>
      </p:sp>
      <p:graphicFrame>
        <p:nvGraphicFramePr>
          <p:cNvPr id="14" name="Table 13"/>
          <p:cNvGraphicFramePr>
            <a:graphicFrameLocks noGrp="1"/>
          </p:cNvGraphicFramePr>
          <p:nvPr>
            <p:extLst>
              <p:ext uri="{D42A27DB-BD31-4B8C-83A1-F6EECF244321}">
                <p14:modId xmlns:p14="http://schemas.microsoft.com/office/powerpoint/2010/main" val="2033164504"/>
              </p:ext>
            </p:extLst>
          </p:nvPr>
        </p:nvGraphicFramePr>
        <p:xfrm>
          <a:off x="1803800" y="1272910"/>
          <a:ext cx="8610599" cy="2772029"/>
        </p:xfrm>
        <a:graphic>
          <a:graphicData uri="http://schemas.openxmlformats.org/drawingml/2006/table">
            <a:tbl>
              <a:tblPr>
                <a:tableStyleId>{69CF1AB2-1976-4502-BF36-3FF5EA218861}</a:tableStyleId>
              </a:tblPr>
              <a:tblGrid>
                <a:gridCol w="2285999"/>
                <a:gridCol w="1676400"/>
                <a:gridCol w="1752600"/>
                <a:gridCol w="1376794"/>
                <a:gridCol w="1518806"/>
              </a:tblGrid>
              <a:tr h="652212">
                <a:tc rowSpan="2">
                  <a:txBody>
                    <a:bodyPr/>
                    <a:lstStyle/>
                    <a:p>
                      <a:pPr marL="0" marR="0" algn="ctr">
                        <a:lnSpc>
                          <a:spcPct val="107000"/>
                        </a:lnSpc>
                        <a:spcBef>
                          <a:spcPts val="0"/>
                        </a:spcBef>
                        <a:spcAft>
                          <a:spcPts val="0"/>
                        </a:spcAft>
                      </a:pPr>
                      <a:r>
                        <a:rPr lang="en-US" sz="2000" dirty="0">
                          <a:solidFill>
                            <a:srgbClr val="FF0000"/>
                          </a:solidFill>
                        </a:rPr>
                        <a:t>Level </a:t>
                      </a:r>
                      <a:endParaRPr lang="en-US" sz="2000" dirty="0">
                        <a:solidFill>
                          <a:srgbClr val="FF0000"/>
                        </a:solidFill>
                        <a:latin typeface="Calibri"/>
                        <a:ea typeface="Calibri"/>
                        <a:cs typeface="Shruti"/>
                      </a:endParaRPr>
                    </a:p>
                  </a:txBody>
                  <a:tcPr marL="66208" marR="66208" marT="0" marB="0"/>
                </a:tc>
                <a:tc gridSpan="2">
                  <a:txBody>
                    <a:bodyPr/>
                    <a:lstStyle/>
                    <a:p>
                      <a:pPr marL="0" marR="0" algn="ctr">
                        <a:lnSpc>
                          <a:spcPct val="107000"/>
                        </a:lnSpc>
                        <a:spcBef>
                          <a:spcPts val="0"/>
                        </a:spcBef>
                        <a:spcAft>
                          <a:spcPts val="0"/>
                        </a:spcAft>
                      </a:pPr>
                      <a:r>
                        <a:rPr lang="en-US" sz="2000" dirty="0">
                          <a:solidFill>
                            <a:srgbClr val="FF0000"/>
                          </a:solidFill>
                        </a:rPr>
                        <a:t>General </a:t>
                      </a:r>
                      <a:r>
                        <a:rPr lang="en-US" sz="2000" dirty="0" smtClean="0">
                          <a:solidFill>
                            <a:srgbClr val="FF0000"/>
                          </a:solidFill>
                        </a:rPr>
                        <a:t>Business</a:t>
                      </a:r>
                    </a:p>
                    <a:p>
                      <a:pPr marL="0" marR="0" algn="ctr">
                        <a:lnSpc>
                          <a:spcPct val="107000"/>
                        </a:lnSpc>
                        <a:spcBef>
                          <a:spcPts val="0"/>
                        </a:spcBef>
                        <a:spcAft>
                          <a:spcPts val="0"/>
                        </a:spcAft>
                      </a:pPr>
                      <a:r>
                        <a:rPr lang="en-US" sz="2000" dirty="0" smtClean="0">
                          <a:solidFill>
                            <a:srgbClr val="FF0000"/>
                          </a:solidFill>
                        </a:rPr>
                        <a:t>(B.A.,B.Com.,</a:t>
                      </a:r>
                      <a:r>
                        <a:rPr lang="en-US" sz="2000" dirty="0" err="1" smtClean="0">
                          <a:solidFill>
                            <a:srgbClr val="FF0000"/>
                          </a:solidFill>
                        </a:rPr>
                        <a:t>B.Sc</a:t>
                      </a:r>
                      <a:r>
                        <a:rPr lang="en-US" sz="2000" dirty="0" smtClean="0">
                          <a:solidFill>
                            <a:srgbClr val="FF0000"/>
                          </a:solidFill>
                        </a:rPr>
                        <a:t>., etc.)</a:t>
                      </a:r>
                      <a:endParaRPr lang="en-US" sz="2000" dirty="0">
                        <a:solidFill>
                          <a:srgbClr val="FF0000"/>
                        </a:solidFill>
                        <a:latin typeface="Calibri"/>
                        <a:ea typeface="Calibri"/>
                        <a:cs typeface="Shruti"/>
                      </a:endParaRPr>
                    </a:p>
                  </a:txBody>
                  <a:tcPr marL="66208" marR="66208"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2000" dirty="0">
                          <a:solidFill>
                            <a:srgbClr val="FF0000"/>
                          </a:solidFill>
                        </a:rPr>
                        <a:t>Special Business </a:t>
                      </a:r>
                      <a:r>
                        <a:rPr lang="en-US" sz="2000" dirty="0" smtClean="0">
                          <a:solidFill>
                            <a:srgbClr val="FF0000"/>
                          </a:solidFill>
                        </a:rPr>
                        <a:t>(Professional Skill)</a:t>
                      </a:r>
                      <a:endParaRPr lang="en-US" sz="2000" dirty="0">
                        <a:solidFill>
                          <a:srgbClr val="FF0000"/>
                        </a:solidFill>
                        <a:latin typeface="Calibri"/>
                        <a:ea typeface="Calibri"/>
                        <a:cs typeface="Shruti"/>
                      </a:endParaRPr>
                    </a:p>
                  </a:txBody>
                  <a:tcPr marL="66208" marR="66208" marT="0" marB="0"/>
                </a:tc>
                <a:tc hMerge="1">
                  <a:txBody>
                    <a:bodyPr/>
                    <a:lstStyle/>
                    <a:p>
                      <a:endParaRPr lang="en-US"/>
                    </a:p>
                  </a:txBody>
                  <a:tcPr/>
                </a:tc>
              </a:tr>
              <a:tr h="652212">
                <a:tc vMerge="1">
                  <a:txBody>
                    <a:bodyPr/>
                    <a:lstStyle/>
                    <a:p>
                      <a:endParaRPr lang="en-US"/>
                    </a:p>
                  </a:txBody>
                  <a:tcPr/>
                </a:tc>
                <a:tc>
                  <a:txBody>
                    <a:bodyPr/>
                    <a:lstStyle/>
                    <a:p>
                      <a:pPr marL="0" marR="0" algn="ctr">
                        <a:lnSpc>
                          <a:spcPct val="107000"/>
                        </a:lnSpc>
                        <a:spcBef>
                          <a:spcPts val="0"/>
                        </a:spcBef>
                        <a:spcAft>
                          <a:spcPts val="0"/>
                        </a:spcAft>
                      </a:pPr>
                      <a:r>
                        <a:rPr lang="en-US" sz="2000" dirty="0" smtClean="0">
                          <a:solidFill>
                            <a:srgbClr val="FF0000"/>
                          </a:solidFill>
                        </a:rPr>
                        <a:t>Experience</a:t>
                      </a:r>
                      <a:r>
                        <a:rPr lang="en-US" sz="2000" baseline="0" dirty="0" smtClean="0">
                          <a:solidFill>
                            <a:srgbClr val="FF0000"/>
                          </a:solidFill>
                        </a:rPr>
                        <a:t> in </a:t>
                      </a:r>
                      <a:r>
                        <a:rPr lang="en-US" sz="2000" dirty="0" smtClean="0">
                          <a:solidFill>
                            <a:srgbClr val="FF0000"/>
                          </a:solidFill>
                        </a:rPr>
                        <a:t> </a:t>
                      </a:r>
                      <a:r>
                        <a:rPr lang="en-US" sz="2000" dirty="0">
                          <a:solidFill>
                            <a:srgbClr val="FF0000"/>
                          </a:solidFill>
                        </a:rPr>
                        <a:t>Year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a:solidFill>
                            <a:srgbClr val="FF0000"/>
                          </a:solidFill>
                        </a:rPr>
                        <a:t>Salary Per </a:t>
                      </a:r>
                      <a:r>
                        <a:rPr lang="en-US" sz="2000" dirty="0" smtClean="0">
                          <a:solidFill>
                            <a:srgbClr val="FF0000"/>
                          </a:solidFill>
                        </a:rPr>
                        <a:t>Annum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smtClean="0">
                          <a:solidFill>
                            <a:srgbClr val="FF0000"/>
                          </a:solidFill>
                        </a:rPr>
                        <a:t>Experience</a:t>
                      </a:r>
                      <a:r>
                        <a:rPr lang="en-US" sz="2000" baseline="0" dirty="0" smtClean="0">
                          <a:solidFill>
                            <a:srgbClr val="FF0000"/>
                          </a:solidFill>
                        </a:rPr>
                        <a:t> in </a:t>
                      </a:r>
                      <a:r>
                        <a:rPr lang="en-US" sz="2000" dirty="0" smtClean="0">
                          <a:solidFill>
                            <a:srgbClr val="FF0000"/>
                          </a:solidFill>
                        </a:rPr>
                        <a:t> </a:t>
                      </a:r>
                      <a:r>
                        <a:rPr lang="en-US" sz="2000" dirty="0">
                          <a:solidFill>
                            <a:srgbClr val="FF0000"/>
                          </a:solidFill>
                        </a:rPr>
                        <a:t>Year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a:solidFill>
                            <a:srgbClr val="FF0000"/>
                          </a:solidFill>
                        </a:rPr>
                        <a:t>Salary Per </a:t>
                      </a:r>
                      <a:r>
                        <a:rPr lang="en-US" sz="2000" dirty="0" smtClean="0">
                          <a:solidFill>
                            <a:srgbClr val="FF0000"/>
                          </a:solidFill>
                        </a:rPr>
                        <a:t>Annum </a:t>
                      </a:r>
                      <a:endParaRPr lang="en-US" sz="2000" dirty="0">
                        <a:solidFill>
                          <a:srgbClr val="FF0000"/>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a:t>Entry Level</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00 – 02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125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00 – 02</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175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smtClean="0"/>
                        <a:t>Intermediate Level</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02 – 05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200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02 – 05 </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325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dirty="0"/>
                        <a:t>Middle </a:t>
                      </a:r>
                      <a:r>
                        <a:rPr lang="en-US" sz="1800" dirty="0" smtClean="0"/>
                        <a:t>Management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05 – 10</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275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05 – 10</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550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a:t>Upper Management</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10 – 15</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350 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10 – 15</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1000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dirty="0"/>
                        <a:t>Executive </a:t>
                      </a:r>
                      <a:r>
                        <a:rPr lang="en-US" sz="1800" dirty="0" smtClean="0"/>
                        <a:t>(CXo’s)</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15</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a:t>
                      </a:r>
                      <a:r>
                        <a:rPr lang="en-US" sz="1800" dirty="0" smtClean="0"/>
                        <a:t>450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&gt; 15</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a:t>
                      </a:r>
                      <a:r>
                        <a:rPr lang="en-US" sz="1800" dirty="0" smtClean="0"/>
                        <a:t>1250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bl>
          </a:graphicData>
        </a:graphic>
      </p:graphicFrame>
    </p:spTree>
    <p:extLst>
      <p:ext uri="{BB962C8B-B14F-4D97-AF65-F5344CB8AC3E}">
        <p14:creationId xmlns:p14="http://schemas.microsoft.com/office/powerpoint/2010/main" val="3045296404"/>
      </p:ext>
    </p:extLst>
  </p:cSld>
  <p:clrMapOvr>
    <a:masterClrMapping/>
  </p:clrMapOvr>
  <p:transition spd="med" advTm="7000">
    <p:wheel spokes="3"/>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731" y="2358463"/>
            <a:ext cx="7054876" cy="414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092308" y="211709"/>
            <a:ext cx="386746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bg1"/>
              </a:solidFill>
              <a:latin typeface="Cambria" pitchFamily="18" charset="0"/>
            </a:endParaRPr>
          </a:p>
          <a:p>
            <a:pPr algn="ctr">
              <a:defRPr/>
            </a:pPr>
            <a:r>
              <a:rPr lang="en-US" sz="2400" b="1" dirty="0">
                <a:solidFill>
                  <a:schemeClr val="bg1"/>
                </a:solidFill>
                <a:latin typeface="Cambria" pitchFamily="18" charset="0"/>
              </a:rPr>
              <a:t>Recent success stories:</a:t>
            </a:r>
          </a:p>
          <a:p>
            <a:pPr algn="ctr"/>
            <a:endParaRPr lang="en-IN" dirty="0"/>
          </a:p>
        </p:txBody>
      </p:sp>
      <p:sp>
        <p:nvSpPr>
          <p:cNvPr id="14" name="TextBox 13"/>
          <p:cNvSpPr txBox="1"/>
          <p:nvPr/>
        </p:nvSpPr>
        <p:spPr>
          <a:xfrm>
            <a:off x="1868760" y="1290400"/>
            <a:ext cx="8714296" cy="1200329"/>
          </a:xfrm>
          <a:prstGeom prst="rect">
            <a:avLst/>
          </a:prstGeom>
          <a:noFill/>
        </p:spPr>
        <p:txBody>
          <a:bodyPr wrap="square">
            <a:spAutoFit/>
          </a:bodyPr>
          <a:lstStyle/>
          <a:p>
            <a:pPr eaLnBrk="1" fontAlgn="auto" hangingPunct="1">
              <a:spcBef>
                <a:spcPts val="0"/>
              </a:spcBef>
              <a:spcAft>
                <a:spcPts val="0"/>
              </a:spcAft>
              <a:defRPr/>
            </a:pPr>
            <a:r>
              <a:rPr lang="en-US" sz="3600" b="1" dirty="0">
                <a:solidFill>
                  <a:srgbClr val="FF0000"/>
                </a:solidFill>
                <a:latin typeface="+mn-lt"/>
              </a:rPr>
              <a:t>Every month </a:t>
            </a:r>
            <a:r>
              <a:rPr lang="en-US" sz="3600" b="1" dirty="0" smtClean="0">
                <a:solidFill>
                  <a:srgbClr val="FF0000"/>
                </a:solidFill>
                <a:latin typeface="+mn-lt"/>
              </a:rPr>
              <a:t>15</a:t>
            </a:r>
            <a:r>
              <a:rPr lang="en-US" sz="3600" b="1" dirty="0">
                <a:solidFill>
                  <a:srgbClr val="FF0000"/>
                </a:solidFill>
                <a:latin typeface="+mn-lt"/>
              </a:rPr>
              <a:t>+ New Providers are joining </a:t>
            </a:r>
            <a:endParaRPr lang="en-US" sz="3600" b="1" dirty="0" smtClean="0">
              <a:solidFill>
                <a:srgbClr val="FF0000"/>
              </a:solidFill>
              <a:latin typeface="+mn-lt"/>
            </a:endParaRPr>
          </a:p>
          <a:p>
            <a:pPr>
              <a:defRPr/>
            </a:pPr>
            <a:r>
              <a:rPr lang="en-US" sz="3600" b="1" dirty="0" smtClean="0">
                <a:solidFill>
                  <a:schemeClr val="accent1"/>
                </a:solidFill>
              </a:rPr>
              <a:t>Every month 50+ selection </a:t>
            </a:r>
            <a:r>
              <a:rPr lang="en-US" sz="3600" b="1" dirty="0" smtClean="0">
                <a:solidFill>
                  <a:srgbClr val="0070C0"/>
                </a:solidFill>
                <a:latin typeface="+mn-lt"/>
              </a:rPr>
              <a:t>…..</a:t>
            </a:r>
            <a:endParaRPr lang="en-US" sz="3600" b="1" dirty="0">
              <a:solidFill>
                <a:srgbClr val="0070C0"/>
              </a:solidFill>
              <a:latin typeface="+mn-lt"/>
            </a:endParaRPr>
          </a:p>
        </p:txBody>
      </p:sp>
      <p:sp>
        <p:nvSpPr>
          <p:cNvPr id="3" name="AutoShape 4" descr="Servicios One Selection - Recruitment Png, Transparent Png - kin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3045296404"/>
      </p:ext>
    </p:extLst>
  </p:cSld>
  <p:clrMapOvr>
    <a:masterClrMapping/>
  </p:clrMapOvr>
  <p:transition spd="med" advTm="7000">
    <p:wheel spokes="3"/>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2733" y="2781300"/>
            <a:ext cx="7470756"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608288" y="211709"/>
            <a:ext cx="638581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bg1"/>
              </a:solidFill>
              <a:latin typeface="Cambria" pitchFamily="18" charset="0"/>
            </a:endParaRPr>
          </a:p>
          <a:p>
            <a:pPr algn="ctr">
              <a:defRPr/>
            </a:pPr>
            <a:r>
              <a:rPr lang="en-US" sz="2400" b="1" dirty="0">
                <a:solidFill>
                  <a:schemeClr val="bg1"/>
                </a:solidFill>
                <a:latin typeface="Cambria" pitchFamily="18" charset="0"/>
              </a:rPr>
              <a:t>Services to Job Providers after registration activated </a:t>
            </a:r>
            <a:r>
              <a:rPr lang="en-US" sz="2400" b="1" dirty="0" smtClean="0">
                <a:solidFill>
                  <a:schemeClr val="tx2">
                    <a:lumMod val="75000"/>
                  </a:schemeClr>
                </a:solidFill>
              </a:rPr>
              <a:t> </a:t>
            </a:r>
            <a:endParaRPr lang="en-US" sz="2400" b="1" dirty="0">
              <a:solidFill>
                <a:schemeClr val="tx2">
                  <a:lumMod val="75000"/>
                </a:schemeClr>
              </a:solidFill>
            </a:endParaRPr>
          </a:p>
          <a:p>
            <a:pPr algn="ctr"/>
            <a:endParaRPr lang="en-IN" dirty="0"/>
          </a:p>
        </p:txBody>
      </p:sp>
      <p:sp>
        <p:nvSpPr>
          <p:cNvPr id="14" name="TextBox 13"/>
          <p:cNvSpPr txBox="1"/>
          <p:nvPr/>
        </p:nvSpPr>
        <p:spPr>
          <a:xfrm>
            <a:off x="1746340" y="1305390"/>
            <a:ext cx="8686800" cy="2246769"/>
          </a:xfrm>
          <a:prstGeom prst="rect">
            <a:avLst/>
          </a:prstGeom>
          <a:noFill/>
        </p:spPr>
        <p:txBody>
          <a:bodyPr>
            <a:spAutoFit/>
          </a:bodyPr>
          <a:lstStyle/>
          <a:p>
            <a:pPr marL="465138" indent="-465138" algn="just" eaLnBrk="1" fontAlgn="auto" hangingPunct="1">
              <a:spcBef>
                <a:spcPts val="0"/>
              </a:spcBef>
              <a:spcAft>
                <a:spcPts val="0"/>
              </a:spcAft>
              <a:buFont typeface="Arial" pitchFamily="34" charset="0"/>
              <a:buChar char="•"/>
              <a:defRPr/>
            </a:pPr>
            <a:r>
              <a:rPr lang="en-US" sz="2000" dirty="0">
                <a:solidFill>
                  <a:srgbClr val="FF0000"/>
                </a:solidFill>
                <a:latin typeface="+mn-lt"/>
              </a:rPr>
              <a:t>Price</a:t>
            </a:r>
            <a:r>
              <a:rPr lang="en-US" sz="2000" dirty="0">
                <a:solidFill>
                  <a:schemeClr val="tx2">
                    <a:lumMod val="75000"/>
                  </a:schemeClr>
                </a:solidFill>
                <a:latin typeface="+mn-lt"/>
              </a:rPr>
              <a:t> competitive and </a:t>
            </a:r>
            <a:r>
              <a:rPr lang="en-US" sz="2000" dirty="0">
                <a:solidFill>
                  <a:srgbClr val="FF0000"/>
                </a:solidFill>
                <a:latin typeface="+mn-lt"/>
              </a:rPr>
              <a:t>quality</a:t>
            </a:r>
            <a:r>
              <a:rPr lang="en-US" sz="2000" dirty="0">
                <a:solidFill>
                  <a:schemeClr val="tx2">
                    <a:lumMod val="75000"/>
                  </a:schemeClr>
                </a:solidFill>
                <a:latin typeface="+mn-lt"/>
              </a:rPr>
              <a:t> services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Instead of finding/searching a job on your own, you have passed the headache (task) to Us.</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Vast database of open vacancies to choose from i.e. more options</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Strong </a:t>
            </a:r>
            <a:r>
              <a:rPr lang="en-US" sz="2000" dirty="0">
                <a:solidFill>
                  <a:srgbClr val="FF0000"/>
                </a:solidFill>
                <a:latin typeface="+mn-lt"/>
              </a:rPr>
              <a:t>knowledge of placement market </a:t>
            </a:r>
            <a:r>
              <a:rPr lang="en-US" sz="2000" dirty="0">
                <a:solidFill>
                  <a:schemeClr val="tx2">
                    <a:lumMod val="75000"/>
                  </a:schemeClr>
                </a:solidFill>
                <a:latin typeface="+mn-lt"/>
              </a:rPr>
              <a:t>and stronger professional presence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Leverage to your career through our network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Quick, reliable, most suitable and constant deployment at desired placement</a:t>
            </a:r>
          </a:p>
        </p:txBody>
      </p:sp>
    </p:spTree>
    <p:extLst>
      <p:ext uri="{BB962C8B-B14F-4D97-AF65-F5344CB8AC3E}">
        <p14:creationId xmlns:p14="http://schemas.microsoft.com/office/powerpoint/2010/main" val="2825182340"/>
      </p:ext>
    </p:extLst>
  </p:cSld>
  <p:clrMapOvr>
    <a:masterClrMapping/>
  </p:clrMapOvr>
  <p:transition spd="med" advTm="7000">
    <p:wheel spokes="3"/>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4" name="TextBox 13"/>
          <p:cNvSpPr txBox="1"/>
          <p:nvPr/>
        </p:nvSpPr>
        <p:spPr>
          <a:xfrm>
            <a:off x="1381590" y="1271660"/>
            <a:ext cx="4267200" cy="5170488"/>
          </a:xfrm>
          <a:prstGeom prst="rect">
            <a:avLst/>
          </a:prstGeom>
          <a:noFill/>
        </p:spPr>
        <p:txBody>
          <a:bodyPr>
            <a:spAutoFit/>
          </a:bodyPr>
          <a:lstStyle/>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Textile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Diamond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Construction</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Power sector</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Manufacturing</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Retail / </a:t>
            </a:r>
            <a:r>
              <a:rPr lang="en-US" sz="2200" dirty="0" err="1">
                <a:solidFill>
                  <a:schemeClr val="tx2">
                    <a:lumMod val="75000"/>
                  </a:schemeClr>
                </a:solidFill>
                <a:latin typeface="+mn-lt"/>
              </a:rPr>
              <a:t>FMCG</a:t>
            </a:r>
            <a:endParaRPr lang="en-US" sz="2200" dirty="0">
              <a:solidFill>
                <a:schemeClr val="tx2">
                  <a:lumMod val="75000"/>
                </a:schemeClr>
              </a:solidFill>
              <a:latin typeface="+mn-lt"/>
            </a:endParaRP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Hospitality (Hotels/ restaurants)</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IT / </a:t>
            </a:r>
            <a:r>
              <a:rPr lang="en-US" sz="2200" dirty="0" err="1">
                <a:solidFill>
                  <a:schemeClr val="tx2">
                    <a:lumMod val="75000"/>
                  </a:schemeClr>
                </a:solidFill>
                <a:latin typeface="+mn-lt"/>
              </a:rPr>
              <a:t>ITES</a:t>
            </a:r>
            <a:endParaRPr lang="en-US" sz="2200" dirty="0">
              <a:solidFill>
                <a:schemeClr val="tx2">
                  <a:lumMod val="75000"/>
                </a:schemeClr>
              </a:solidFill>
              <a:latin typeface="+mn-lt"/>
            </a:endParaRP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Insurance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Transportation / logistics</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Banking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Stock market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Medical</a:t>
            </a:r>
          </a:p>
          <a:p>
            <a:pPr marL="465138" indent="-465138" eaLnBrk="1" fontAlgn="auto" hangingPunct="1">
              <a:spcBef>
                <a:spcPts val="0"/>
              </a:spcBef>
              <a:spcAft>
                <a:spcPts val="0"/>
              </a:spcAft>
              <a:buFont typeface="Wingdings 2" pitchFamily="18" charset="2"/>
              <a:buChar char=""/>
              <a:defRPr/>
            </a:pPr>
            <a:r>
              <a:rPr lang="en-US" sz="2200" dirty="0">
                <a:solidFill>
                  <a:srgbClr val="FF0000"/>
                </a:solidFill>
                <a:latin typeface="+mn-lt"/>
              </a:rPr>
              <a:t>And many more…….</a:t>
            </a:r>
          </a:p>
        </p:txBody>
      </p:sp>
      <p:sp>
        <p:nvSpPr>
          <p:cNvPr id="2" name="Rounded Rectangle 1"/>
          <p:cNvSpPr/>
          <p:nvPr/>
        </p:nvSpPr>
        <p:spPr>
          <a:xfrm>
            <a:off x="1738859" y="271755"/>
            <a:ext cx="800474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schemeClr val="bg1"/>
              </a:solidFill>
              <a:latin typeface="Cambria" pitchFamily="18" charset="0"/>
            </a:endParaRPr>
          </a:p>
          <a:p>
            <a:pPr algn="ctr"/>
            <a:r>
              <a:rPr lang="en-US" sz="2400" b="1" dirty="0" smtClean="0">
                <a:solidFill>
                  <a:schemeClr val="bg1"/>
                </a:solidFill>
                <a:latin typeface="Cambria" pitchFamily="18" charset="0"/>
              </a:rPr>
              <a:t>Industries</a:t>
            </a:r>
            <a:r>
              <a:rPr lang="en-US" sz="2400" b="1" dirty="0">
                <a:solidFill>
                  <a:schemeClr val="bg1"/>
                </a:solidFill>
                <a:latin typeface="Cambria" pitchFamily="18" charset="0"/>
              </a:rPr>
              <a:t>/ Service sector/ professionals, we focus on</a:t>
            </a:r>
          </a:p>
          <a:p>
            <a:pPr algn="ctr"/>
            <a:endParaRPr lang="en-IN" dirty="0"/>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8271" y="2069197"/>
            <a:ext cx="2651536"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4" descr="data:image/jpeg;base64,/9j/4AAQSkZJRgABAQAAAQABAAD/2wCEAAoHCAsVFAwMCwwPDw8PDxIQDw8PDx8QEQkQJCEmJiQhIyMpLS0yKSsqLCMjMzczKy4xNDQ0KDE6PzoyPi0zNDEBCwsLEA8QGBESHDEhGBwxMTMxMzMxMTExPjExMTExMzMzPjExMzExMTMzMTMzMzExMzMzMTMzMTExNDMzMT4zM//AABEIAJgBGAMBIgACEQEDEQH/xAAcAAACAwEBAQEAAAAAAAAAAAAEBQADBgIBBwj/xABJEAABAgQCBQkGAwYCCQUAAAACAQMABBESISIFEzEyQQYjQlFSYXGBkRRyobHB0TNigkOSouHw8VPCBxUWJDREY3OyNWSj0vL/xAAaAQADAQEBAQAAAAAAAAAAAAABAgMABAUG/8QAKREAAgICAgEEAQQDAQAAAAAAAAECEQMhEjFBBCJRYRMycZGhBYHBQv/aAAwDAQACEQMRAD8AYapxtecbK0sw7vnsVcIYSx1zZbYy+gHxInN3dH5rDYpsW01o3CBFmIRu+HFY64P22yEmaATqlo70cPvNNoLjhW3ZbvpAmjtItGurHWXiF3OjmMV2YwJynMVbEbh3/wCFO7zSM5KrRlvSCx0pKqbZNvBmHoll2LSD251ihc4Bfh25k40Tx2x8+kpWVOVccJy19shtbtyvBii+daekbLk7yZ0UTbbjjouG4yJ2CdupqtMETvw2xD8l+B+LDZkypvDb0el8Yzc/IiRa5xoTMugQpzg8KdS8Y0XJTSMkLTzTTKCrCG5cv7YV2Y7a0RfSONLT4uE25aIiI5ba7y0r6U+cGLsz0Z0JRghbJkbCEt4RzXY7U9cPKHMvITBhmlzydkcp+HdGmlB0e2rJNtjc4gW0HpLVKqq47UWCdKT2raFxsbrhG27srT7pAcgUK+TUnkcIbQcuEbrUuw4Q6dNnndY6q2lmG5R1eFaemMA8mHCNtwy2k6RfqwWEnKLSBNlO5rf94aHL/wBuqp8YR9j+B+M/JWONgJEADcQqOXCi/aDpV8XEcERtty+tYxUm7VsuiRstiV3QJVoqeSUjV6DKqOe8PyWNWgJ7OJsR5oHCw9ptO0lC/Kq40XjhhCWdY1jHs4lYJ5bt7jXzhrpRSRRISJFSZIsvc2sLuiyNt2YboeC0LLthGiw55v8ArYiwz0I3QJi7pTcyWbsqawDon8Yf1fKHUszqwtrXMZeqqv1gS7Gj0LHJ5u2aESK+5wbRZIiuRKJsTHFI5bMSUd/KADcY28Fwp/W2ONGbSLPmJ0ioKFfmT7Rc4gqRb36t7zjRVMDlaLw2Qv0kQ3MtDbmK8re9aRc47Ysu2I3CZkJbcg0VYUHMXvlaNohqwHyXb4wmWVKvkMFZpTWBTxi5xYHrFEAsAMIvbTCKBIq225bd7t1r9vjF4xjHrn5oLTZARbRgysaQYmT5WTFjMxluvmREh/Kgp9oxjIlltazD0rvt3xpeXLhWstiQ53nSLyRE+sZ5sHKfi/wpHZ6aKcTzvWTakWSSFrJgdWO62VpXFtqnDGDgcFHGRJxhsbxK4hIbKYouYkqmEJJ72hFmCZdIjJkcw0utrSn9dUY1TcM7nSIrRtzFd5RzzyKNx+2Xhic+MtVS8H2bQ+nZNEdv0mwBE4WVBTqTHjGk1ZKKOe2uEG9cKCgr5oOyPzuZlWNRyQ5TTDBalwiNpzKQ3bleKcEjn52zsjGlR9NMqqRdorvWJFabIkdUehJdnyrkxMiLjm6VwdHxTGHwTRFrW5qxxsh5q0bSuTFKrX+0Z+XbYaNptty87c5fSndDFXaLA9MoZYXtdhzRcJU9hoOuUedbKwQZIbhHNxX4Im3ZHvKSVbbGXJt0zDnRz1uCtF2wte0o2COM2neQEBHhbaSKi7VxwWPJ7TutBpkrubIiEsM9Upj1qsQywUXSloyd7a7YvAHBG0hty/wrshlIaXdZVtxsbgy3h/iChVREXhCuRuytkOW63hkFdqrSDTYFALNmu3bPrXx6olGdIaUbYw5PTNgzG6V7dvuURf5pBOhJzXNkTjdhBly15zii+kGck5WXRHCm3VIz5lsAAd1U3utflh34OOTUhLg09KzTZOOC6Q3A2tzYUSi4bOvjisUjkSasHC4/YKk7YbesErWmpYxtzFtcp5Vh9ymW2XZIuyI/+K/5YzOkWXAWYuErgalgsIVEjGp5kwpSi9e2qRodOTYOMNtjuEIkJWrvImPhSGclYEmVcnJxwPZ2BG4XifMsua0EDZj+ZIzHKY3XHJ9u64CnStH3RRE8tsaLRJtg/KC2ROADU3c7cg2V1da1pSlqeqd8ZbSxEpzhCWXXOl7mdUwp1oiLEpy+CsY20hsDwhq7v2lo/qSixtdBjQXfeH5RhGgbV2T1Y5BLLd3URFp1rtjXybjgo1q+nMCJ+6qf0sNF2idUz3SuKuW9Fwi/+KAxTAfdH7wZpFKFNF7xejWMKHdLSrai064QkQNluqQ4phFIySWxWtsa6IHnR90vlD8tkfPGuUziTIsyYNuN2FmOusM+OxcETBPOvdD+X025eXtRALSjltFRIS8a7OETlNcisYNx/YRTE1MA57Oy67fN6jV6r/lQQzVwu7DHvjQIRE5cBZRNwSHpYrhXjWEsk8z7dLvXDY3Jau+5BG9VVaVVcFxhxJTjBKRE6G90jTrXvhm9k+Oui8joTN3aLN2NlfhCOQS4vaC/aTBW+6i1+vwhtpKabFiYcbISK0hG0kLbgkCSzNjej2+lvfqWi/aJZNseGosdmkUoOMWkUUisXJlwxcMDCUdNzDaqQi4Nw70Z6Mtl3SH3oJIoDBc4/lgslwjPsZdHznlo4KutD2biL84qWHyhUByvZ/hKD+Vpl7SNvRay5utVX6wrBX+zd+v+Ud2FPjpHl+pcXOpMt1jQ3OM5bh1e6o9/HyjEFLP3kIiRFd7v9vONkZvorZbtu9dnG2qV4JBRy7Bq440I3mFol0gJeNeEeL6zK4ZXa7Pof8fgjlwLi+rMQ4y4FwutmPRK4fxPosFaOl7zbERK4it9yuEauf0cTjbkuY26rczXZqf16R5yR0E424Tsxba3aQWl0l+iQMOTn+5vUYOD1tG4AaCI9kRH0iRxdEj06PPs+QuMMgg+ytWu9vG06964RwL04i85blG48wEID4/WBTafBGidFwRMspFunhVKY9WPnBkg62u9q7i3hdzbfhTCPOx8oRqzryNSldF7Ew6SE3qyPWdAGl3f07eqsezCOhbdeA9HPlw4bcI7Ip5Ock3AG7KOpEOb8q7fKF7zc0urF3WERXGZGN2fvXyTrgtuXYtJeA+WNtSISvy5t1C+KrhVIuE2kMRJxwvdJB+KVr6QBLtuKtpCZXDbcQoPds2+dfKDFlSABdITEb7BuJbvFE2076pC0wqgyWmmAcacEnRJty8SwMbkVFxoiLRdnHjBYAwaiREBFrLzypadVqtKjVPWEvs762uC3c2ZWiVyXAVaUWq1TbxgtJhwLmXLrRy29G75Qsk+zNLwN3mW0RsZNwN3NkAC8EVETYlce9dscPA/zlwyx3FdcQLdjVcaKkAA2LlpOEICVwjl7q8Ers7o6RpimWYHN0rVLr4UgLkag+XcnB5q1iwrujdqxpsT71jgdYqONuCGbdykV/fvYdXmqwE2DaL+KBfpT5RYbTVokLwkW9b/AIePfSvXhWDcgVXTDQm5hCa/DtAiMStLIWOG3HHhDmT03MXgJTEoIAt+sJk7ROlESiLjtWM3YKDaLwDaVwlal3VtrXDbSGejAaRHfaJhgSsLU3NpbfdWi0rVCT0RO+GUpIFB5aemHEc1jrA3S533CXPOqlMtEww2V6oE0hpAiFlm1hwebIiE7tSIoKomKJ3oqQNMsN6x4m3pVsHBG2/MPfatKp11om2BCZJBEtZLGA5hdaFRK6nFV+cMm6A1s40byebcUJhuaFg7yErqWshVM3Cm8vphG3lJOVDVk483MCQ5zFUNtwkrRERK0+sYxqabRsm23G7iHOIlvj3/AHhrKTNjAuk4IB7a3mAlIW20TFKpt2L6xOU2ttForx8jiRkZf2p0ZhkPZvYmiC4bAM8FJUVaIq7a0XCKNB6Nk3ELWNXFcXSISbx7l6qRXpmQ1jbLzbrXOawhB520ADBMmHHLWANBLMMA4Lb0i0JHcQHMXX7Ma0VETDZF4yumRkq0mMdN6IlQ9lal2zBx16zK6W7hXBfFMYKntCyrZsttE6IuFaXOr3enGFLukZ4n2h1kkRNgRC7rk1QVxovfswg16cnycZJwpI7brSbeyh1Vw640q2ZXpJjFdBN9Gamg911PtHBaHcT8OfmR94hL6JFH+sdJ/wDsf0zKfyiFO6R/w5QvdeEvqkU9pPZb/q+cRCt0k5u5bgS357IQ6PN8Gx9oZJ1xx4gEAPMYJSuK7MarjBYTs+bs0y9aw37IZAbYgQ3JRVotSrXZjsxgDSumWBGQcbLMYXWhu3LgS9yVQvGnnEcrTaSL400mzb6FMiJy5y/etL8tcEVeKp1w1fHDKSjljK8hHHCSaJwrrSbES3dqKq/ONXMLQSt3hEvlFotNEmtnzLlYgpMt3OWiMu10rdqf3hYCD0Zj+NChrytu9ousIuZZH9VuO3xhQJNdJov1DHpYX7VTPG9Sm8j0y5QfXKLxZ7h4Fq8F/tCwTmmlaEmXB1gXDaKkJj1j1pWHUtJCdpC2Ij2iG36VjUaPTUi3q2s4NWXXHvde2nwjzvXrFKXuav6PY/xks0I+1OvvRl9FE6Qc5dcRZro0mjGqI4I9L6QfJzxARXNtqJFcQiCCWK4rXivjDGZkWqe0M0RN60d3+UcEIpPlF9eD0suRv2yVX5FNIkM5BnWI825sy2l2CxiR6McyaPOljp0fDWHr9WT15N9m7NswohIsFS5yy3EImIFuWkAHhhjw9KwFMTFCyllt/rbwi2SAiVvKVhD0RQStrHMUOkRsycuIyEBu3UJzq4pRPGvCID7Yq0LbhFcRW3B6Y7F/nBMq3UnWtbbfrBsszHQFUVrs2wskTIgceJzcstK3rRVTHhsWNRhwU1YnOiJiJFnCpeGNY7cfddBtsnLCIhIBMkG+nz27V64XPtuJqycKxu4ct1w2rTakc0cHWEJXXdP8nUnVC8UFSY3YyAOtmG8pZhzEXypA5KJK44PTygOF3CqqnBO+Fzer3i3R/rZ1w2aGVtLm3Ty5rStzeKbU7ozfkCTYe7o9xttlxwg5y60RISIKoq40xSidcdvSrtBtErbe7qThA8mEq5vOEJD0RtH/AMlRFgw5QUzE1PWW3XC0BD5LfSnnAexlrsoZR8SHV323dn7YQWSzSFdrB1ebo5uHFcIBbQa/8zbb0RQfrs84uRgei1MkJD2hHLThthXE2gl56oiJZbekI3F1pxROMVo+W7cRZeyg7PDb84AmjJs27W3NW5cOe3e7lThh6pFoGVf810aqNplpSxKJFlLIWW1LrsV6qr6wlcJyhODcIiO6VfOmMPUepzY35t4gJBIy20RVRaQI8wwX7J39Lqee1KqvdBSYHQvkZiYQCK4bj3bmkMtqJS5cUSiLhGrlgbSSaFxsiHXOGQg0JFhsqNaUjLG4w3utmQXZcyXN4bV8NtIaz5jqZVtq4XDErrR3xwpjx20rCzt1+40fJrdMsNavRrWrubBnpAN+NOGxFwSM6/JNqpC022Qj2wASu4+UHcpZDSLg6NKXZfcBJEbybFMhLjXHujPNMz5g3qx1gDvFqkadcJOCrjXqpWKcJN6FjBydJWHlIEv7NoRuHMIpd3/GDWmZVNYy00ZmY/ijS5kU3sqKqLhWF2hp2Qaub0g2ZOFddeCWy1OFExx6/hhWCmdOyCTUq3Kt5DyEYio7cKUXbw9YSWJtdgT4y34ApuVlTMSaEgErRICBLQGmKot1VWvDCFyaPldZaJGdwldfLoNnVal63ccMI3E4xLsm3rdHBqjKz2jARAlrRKbacK96RRpNJMUFyXl2DcIrRyLxRUrVExRNvlFo49XZPmmxZyP0a0Pt7jbhEJy4gVw2E2SlTZUuGNawo0no1xwpUdYI2S7eYh6ZEReSZo2kmDYjNeztAAkEsJCAqF5opqqrVNvrwjFvTX+8MuawjbIBEhLuqn0T1icotSKqS4hT8nqQFtyYIyuy2tJnwStVrVKbNixQptUyzDu72EGwuql+PVXDwWONKzImtzW90h+Hxh4HKHRBy7bLkkDT4i2BHqQMcKVW5ErjTHxgx2tg3WjNtC7flcIuzcXzRFWGsu06qjcQ2+f1VYu0s5JvzDrknZZzYiIjZYKJxSiUxgliVsG0f4iujpyZo4cXtdt/0Qxemlmze5VFf2FNrb/9YPamoQT7zrbbrwtkdlt3mqJHGip4jQScHMUeRJS/U/J7keH6Y+DVgVYcaEdxKXLZbcPrRfmnxjMsOY3DGm0C3Ujd6KAID341X6Q/p3c9EPUpKLsbS0sAIQhxW6JBESPRo82z8uvOCLmbPl6RW7UWCEWjg5s1t1tyj4YcUinSDTQvPNuNEd1pBaVu3+8Ug5nHfEhtDN2dlImxhnLg6RuONkQ5s2VCzUptXZAjkiTYkOsO3L1bqV+6xyc4+Cui3+n89KwzYl33h1ouiIEOUSFbgLvw4YwpgVAbJGriPIOXMn2hsgasG9aOVwSIbSTd2dW3jC0tAOXldMGZhcJALK5CTbxTDvhi9ITKA0QtmRDdeNqWs0XLXqrGCwCclHG0Z1u6eYSCpWY0S7gq8aV4wz0YxMAJELbRjfdmcEMq7uKqi0imY0e+Qsi4RCO8QH+Hci06/pFiSNtrotsW3W3FdddjSqYJ5UhvGzK0RoH3VEmRCwjELjK0WyXvWNOPJOYH8GdaEhG4gG8S/TRKKkZ/k88IE2ThBqyNsXRNsnbwXAkVEWlKdaLjH0lHGxZd50b5aYIRPVZgGqKg4qqqlCRK8Ugxiq0aU5XTMbMy+l201rjZPtjdzgGJWdda4osCJOkCN61pxq3MBONGGVepVTFFT5xptP8AKqXbMikrSvDVu3Alhl6VVU2LXDBNsZA9Lz7iCy2RWdFsakID3JsRE8oDSCm/gKm3W3tW21aGa+0t0youPWiYrFKNFS0iC+7o7vH+XpCx2XIXG/aBIiykQgaCVu2iKlURflDDQ8i6ak5LvOc2JEdxJzIJVcVp3ddYR2PHjq/9jCUmm2x1TjYmRldnNRK7gqYcItKea6TI3dLOXkuzBe+FzjWkUdblRZB03M42kglZgtyrwwXjFwSL9RJ6RMWwMhM9ahhci0XFFqmMb3DRUVtg8wrG840B9oSMxvLrwWtcYqn7Vbl2rbekObrVUw9Y06aHllB4haEybETG4lKwcaUxTBUFcURYEmpNq9sm5dshJm5u+uQa8KcUhWpeWNyg+kONLafmmNTLy7zYiMu10UMhKlNq8cEjKMzbgIIjNOEJERFmTOSqldnfBExMi4GscFu+3eHKW9TrwTEfWASeY3RtIrhtKzpYL14U64ZOS6Y0JxhuPZS+xLGTjhOmVxZri3/Pb6RQ3Jyom262RXAVw5l3k86wS6ltwlbmG7cuv8FquEV2sLvNiRXd9tvH4wHy+RJSi3bV2GOaTJTF1x27VEJCBERBclaKqLXGLz5VTCm3mbsHNcIrvbOvGA232625BEsxZELN6bIKHSQtqW70bh1aF9KJWvCHjaXYlRXURlLaYmDYmHXP2j2qG0FtMLPnthDq2ubJy7IRZrVHMq1x6+CeSRpZnSjZSwttk2GfOINoZbK2piiXIiiq47ITTM9NUcFtwBzCIkW7Yg0xHr769cK/3NFX/wCQF9uXVbiIv0ll216+75wx0eY6pttuVEhFy43HR3wwXGuKrhRPFYBaMvxHnbi6IjXVt+CKvzgkZ7oi6JCMSc2n7TqjhTVy0NubuccFsG7yutAUEfSKva6rbmzdmARnXFFwWxbInAIBJxoy1NdpIiJSqJgirxXrhlIuTzqNypNSzjhbmtuaLV3KuVabcdvDqimDEr5T39EfVZpceOLX2E8ndDME7MEROOCbNjgGO/Ukqt1NuVdndBCcmZhsi9ntdb6OZBJvxrx8I0LUu00uVkWyPM6ImpoJLXBFXb44V6oJZPHLvR1ZccJ+KRyenyzxr3O2KpDQc0q86KNj0syEXkiRrJVgAFGx2JFDalBVSpEoYYw/SUyZZT7PHXBESMtgjcvlEhBpqdJCGUG7ESccL8tVQU814dyRIrxJnzlr/R1pF0jdcmGmDRsRELVPWU414IsK9L8ntIsIIzV4iG6QiOrxWtEonXXvjeS2kppwCb1pCJjbrAprA8FxqvfDlZ11Acvb9pC4chCgiy2iIi3LjVeNVjj9y32VaR8CUb3bXBtC60jHLlrt7+MOVubbZalXTILytK5M4rjjGj5Z6F5tyalZdtgXJlsG27ktcaVFW7bgqqi4eEZ6X0FPaq7KLjbwkOa4bFSnzRO6KLaNXweNtkR2i8RXdIDzOFRFotILZkXDUhJwhtFy0XXVG8k2J344JHktoifRxknZhhsRLpHb3VWNJKaOZFCF3TDBmZEXNsmZYquCL14+ca1fYEpX0Zp/RtAbcHNdcNhGRE2SU+dcPCBJlh9W81rbWYM4EWbBcOpaY7Y3LejZMbrZ6ZO4SEhCXIhtXbgv8oqPQujiFxt1zShibmsK0ADMiJ2lXDBIDnFeUH8cn0mZ6RbcYIXG9YZ5bbiHO0qcKeC8eqG2kNNuE2TTQla6V7hD+2olET4DXwi9zk/otB/4LSbidopkG9nhsjpuVkGQy6LmRG7pzt99euiLhBWRdWZY5eUY45griu3h/gLwglmddt1TPNgYiJiBLc8SJTFVxWq1WmzGDdJLJ35JUBF3KOZTsptW7BVrAcrKuDrHRbA2wIbrsxN1rRacETZXZVUgp3sAQwEuCtlMOuEVwkbTQW5ONTVa17kTzgyW09qgel5VoG23MpCVSK3FOvbRaLAhkO8Qjm/J6YJjHlwiu8A+kEyQfKaXcbUSbbADG7OIKTh1SmKrtTuj09MzSo63cdrh3kIgnOFhimGGzhAaOfmGOSdGFr7HUl8F6aYnN0XHByavKKBkSqomzZivrA78y+dtwuFaNo3F0Y5OZKv+YoqJwVTMVsCl8lOTXhHrYu9Iej0j/pI6IXMu4Nv5kyfzilbe1/CsdAyS3Fn/AEj/AGjUjJtlpm4VtzoZR7y6+7vipQ/613ugv1WOiCi2kJ5v0/eLXJN9P2J/lzb/AMI1L4GpgRD/ANQy/Sn3iMzrjZCWrAhHeuC4jGlNtYOlpN1xObESId4emHlHJyjqLa8Nglunbl8+qBV+DJST0GBpFtxBEWbbswld0vvFjMkJKOsIv3rYHLQ80lpDYQF2Syn4Lsi2W0cwZCOtNp3sPDlc8F2LCrENKU2qGwymh2x54rjt3L/pC5zSDGZtvVtB2RDN6wSMvUbWZcnCArbsGh6l79vckJXpiqFaLe9vCdxBThshow4kJOTdM9mdItjvPGQ+cafkocqa61twCtAXTuqRBRVolEWmKjXFNkY9JB938NkyG0swgvGnHZw640HIXQM4D05rMjDjXOAJDc8VcEWiqqUxXvh0m2tiPR9DR5pz8S5pzpA4PyXYqeEeLqk/aXF+X7xcEm3bqi1lhbpCa3B4dXlFjcq+P4bgOCP+IFpeqfaOm6J0meMvksWaTn22GXJo8wtARWjvGWxETvVcIubadVecER90lL6Rmv8ASOBnLy8u2JkpzAkVvZFFXbsTGkLZqE+j3J503pubIAV22wBH8EOCRIS6NJ1sydcuIiC0g1qGTlNi0SuMSDGSrsWV2ZrQkzMNOXNOmH5ej5ouCxsE0y46NrohddnzkATI8UUU69n0jGMMTI2uOjlK7orn81WD5PSEvS1x0RIctpRySj5R0QlWh1p3SOsYdccatAZ2WsZArbARKIiLTu6uMOtCaS0AAl7UyDTvZdb1pH7uCqvokYXS+kWlbcaacuIjEyzZcFr5Q85N8o5dlXCmpe7LksaG+5dqqS/KFafkZNbSNYelNGktzTEyaf8AS0co/FUjhsxJSJnRU8Yl0jEGh8qqiwE/y0byiEm+52UV5fkKbIHmeUukVtJvQ6Fd2gL1VSVPlC8b8L+x03FdjZ03BT/08B/7s6l3wgdHpgvw5PR4+86bv/ikKE0zykXM3IMND2rQyeO2A3dI6fK3WaSYbEuxT6JGWKX1/Bvyr7/k0ylpVEyjJgO6OqlDPatOKJhWF07NTyLb/rABf6LQygXXcExVVSvCEcy+8qXTvKEVHsXFn7sFSA9XLENwu3XbpXW39+NVikMLb7JZPUKKtrRbptyeub9tc3Mx3EN1yolME7oFa5zWavKQW7w/iV/tHCNyGUnmicuPKN92WkFS0wwpuNScqYCQjl3tnHywh2mtCra5IrTR7lG9ZcV11ttSI6bdmKRpX9HvlMtONyZG220wNwjlwChbadXxgU512XuFvLmzjagndw44+sVN8p55crbrf6wzfxVhJOXSHio9sZLoB81eJxtsNYVw3Ehav91FpF3+yp1E3HRG3ssrb6lanwhM7yg0iVojNGVxW5SsHypRePCBVcFxbSdEzu3Xbi2d6qqLs2QtS+R+UX4HL+i9GNoWunxu7GsC70G5UhO+Eh+y1rnuiv2SBEmJccpNgVvRsX77Yh6QaUmxbZuzDlwG8ePXWF4teR1KNdFDxFUtU2QiPaJLvRKx1IzD4ELgk4Gbot3az1Uax7pHTDQG4LdgD0biXqTb51SKmNNOuE20QiYXZcpatmu1fh8opBgbito2ctN6OfIpUXCCZ3SB6XUW5kk6sVVFhpo7k/MNrleaJohuJq8jAOq1V6+utIxGidJzzL5PCRONj0SBBFwUpglcU8cYMe5S6bI5dwRYaBobSaxNuZFVVaFWq7MNqbIpF7E/JK+zZTmhtGVHXOagx3DIkE/3q0WCxlpcREXCSYy5StzvD3UShesV6Hn5CZAQel22zHa0Q3D+gqJh3QcZtNoWrIdWC3E2IZg6tq/SOmPFrQym2q2BaPHR1znsrLoH0gISH0EsF9IIUHUX/gRJvtYCY+VPtEZ0vIutm40RmglnxsIBrReqtFgB7lFqnW2bRcaL9rfcTI0qlVxjNB231/IeMieYpRxtgh3rcwn7w1qi+axVN6PZMCGaq24Ql/vLOQbuuvXhxTrhTpjlGyguDLzTYuIXNkG69hhXhgvdC57lcKtti4SmZAQuWbplhTqxTGFfFdgq1tkDkO/rBcd0uJB0Mq3PD3qq0r4VjVcndCsSrbjUu6Tt7pOkZUzktEVMOGFI+Z/7RakHG2m3HBI7x1rmVnGuCIlU49JcI+o8njqxK6zIRstu+4Soir6VhY8b0QyRS6G7ZjS4csFjikCqm8VuPTDt96R0j4im9l6JQ1WRsKpGH/0mCJNyYLvawyHNbZlpXwxjX+1j2hjFf6QHWzKVEXBubuuDpZqUXwwjJU9hM/JA2Aj0rR6USKmkpEjoUI0StifTyuCLI60RErhAi3gHCuzrrSDNGSXJkm2yc9smn7B1gtAQhfxotETDZt84QjMTDzfO3Xbucejtw8+MFaKZdB20dwxK6OBHSOnHtChdqdBmZ7o60hH1qp4x0mmH0W2V0bIt3dsVMvgiQLMGI9IYGbnGEUedAfeKA5OgoYu6Y0yuXXMNj2Wm/uqp8IAcnZ9brp90f+yIND/AiL8Yvmpd1wdY2JEAFd2RDuhAc60B2leRh2SyY/WBGVhp9sNmHHFzOvOn77pH81gVshXm7bvezRXLzetIhbEhEekUUuzriOONtNjlzXQwrGKy5U/DH91IHIHEWFL+mZpVt1lvuigxwc45eNzhEJDmzQRRw2WYdYX/AOYuBMxOjlFscxDlK5difOFTkuRDcPZylDPRhsIy20IkQkVx7u947eGyAMjpJmYJLSbM/cAs8caiaVLRlz94iEfLFaw9kAvS1ssm8BEW5TeFVrtSqeSwcEown4rwD+tPosCr2YzMloecUtYVoFvDnvghrRroqWudEvcDcLgtaw9ldQ4441L3uE2FxDd0U20rHQC4uZqV/Uf9LBRhcmiWnEcIt8sxCPTx3h4ovaSseS+g2gMSaZK8ekRL94eDJzziWi20FpdHe+a8ItHRE0SXOzVoj2curp5QKoNtgDHJx1xbhZAS7VifOkEroJgfxpxoPyiSEXwWK5qUYD8R4j94lL4KqwscmWx3f4Y1odY5MetMaIBMzjjpflBbfVaJHX+stHB+HKj+s0+SIvzjKnNV3YGddLowryJFFhZq3+UO7qhbD3AX5kq/BIBm+UU45ddMENw25cuXqwjOaxxY74Dd2bfnC/l+CkcNF5P9kuld+pdqwK45h0o8JBSKDdbRCK7d3rRhfyNjvGQjiNlWOwlXTQXG2itLduy7PjHctIu0dcdcBoAK0SIt8vOkFKTM8fkomWqp731j7WmVGreiI/L5cI+IGranc24bjYkI5N29V6+qPtirh+a2OnFFo486po8mdI2W5rLd0i3fdr1fKKgmLl5yacYu6JCpDj1EmFPGPDZ1iE2PSy2wqBJgOauK0St4fCLM56NO3IspmJ4nOllLox8k0g6/MPuzDjhtiV2UD/d9Ew8kj6FOzxMy0+8O82yVvvLgnht+EfO2j6QjaNo5brrMErj1Vr6wVG9MDdIJVwm2943CAct1LjiR6IOElzbZEP7o+q4J6xIpoUzSTTiJbd+90P5R2s8Ija44W8W7vYxSeKDA0yyRDl3o4KOiwwzFwHLiLMGUi8qfCAVag2VZltVzzp3iGUAC7PsTGuCdawPZhmjUZuzScnplw23GnXrW2yuIbkuPqRIzBtNocxcW6eQbVuOqrx4YfKDtFGIEVw5S+8ci2JuEXRIvlC1TbDytJFsuLbTZFbvQMJiiOasSzdLtlxiyemBUtXbcAWiQj08NkUppTKLLbY2iV36oJkekIgmsJuW/WCkVy47Mf6RIHmNIEqau7KWUhBoGh8qJX5QMcxfcLgkRXiV3RtRFSnygpiWE0J0RcKwbsgKXjjSiQwLHnJ4JUUbKdZNxsyK211RIO+ibUTvVNseT7TbbwkyPNFcQiW8GxcevzgJnEeautFordpbCrX4w3mrlbbctIXAIbhLtbFSN2agFybdW4brRuutHdu4wHMvbpDlK3NaW+X02RYSEVxD0uj2IEIHqkLcvcIlvES/KF7MOOR2khGZbIemDjR+aKqfEY2QaalmwtLeuL91cU84+ftymrAZwSESbdbIhHLlXH+vBYaaTlnAtdK0QPdMiS0+Kd+yNdM17r5NM1ytabVwmmyK8SHhx8UWE8xyhdNLRG3L2oSGrSIJOOXXdgVKCDC1snRbyiQjnK3bX7Qspt9I6McEtyZ2c24vSioSJYBdmXFEiyAXZEbix2bfOOzmWhbK4iJ0jId62yiJ9V2dSxGUZM6Fkiugs7U3iEYqKabRN4i90d+KHZ1x3VlqRJwBtvBpAvHgi02qnXE9kmnLStELRtt3oPFLtm5yf6UeLNFXKP7xfaHkho0TYGYmnhbvO0BIkDKm1abaQra0E5vOOFd2d0f6+8b+R0JJutMPavZZrAEeiq0pXuVIrjjGTpGjKSdyZj2pSQVwnBufFscwtCp341wqvlsjueR5Ub1chq2nT/EcLLb4ImzhGm9ikpScbJq0RO4iy7CSi/FFpBPKGcb1My020NgkVDLKIVxw846FBJaKNtrXX8Co+Ts8Y2lOWArdzYstoA2ptFV21T4xxoXRcmjbhTDYE7LOZyPNcFURePei+axw/ykYbalwmJoBMLitDMWKbIz0pygFUn3Jdu87Ly1hLupTZ34JGdISWSMe3/wBGrgMBMOS8uNzb9uW3LdVE+yx9BaPKP5cpeWEfJeTmkJpyclZqaEhlgIiMhBbbUFaJ60jcBp9wyJqQk3HyIR6rbkwrXYieJQ0GcOfIpVRoRcITFwcwiUEabckgUZgnAEiG4hu2+UZ4tF6bc/4gglWy3tWPtJ+aIqfNYuluR0iq3POnpAukDxkA+Fo4eqQ9nOLdKcppF1makmm3HzfER5kVMsFReCL1JAcnyf0q6lzMm1LN9t51HXf3UXDwjeyejm2U1cu17GPZER1bnolflBZyrf4jggX52isL7r6wG7BZk5PkZKraU/NOzR/4TtZZryQdvrEjWhNNIurbKpdlwbfjtWJAo1nwFI6oNM0SJECpzbHtkSJGAWEDdhZhvExy9K2i/WkXUolw5vzRIkKMKSIlC620idH91Kx4DLfNkLmYiK4ewKUpEiRjAxy5UEiExEjIRK3Lx2LDrRhuCGVwrSHduy8cOqndHsSD8CeDqWVxs3N0RIbctLberw2QwbmBVsm8w3Xbvftx449cSJBG8AqzriAIi22I2D0M2zvgSa0k6V2rbFsLrcvaROqJEiaNHsof0hrAIbhtLo9JuiqvkmOEDrOVtFxwitG0byUrBTgldnlEiQw3kIcnqi0222RAJDcVqiN3jGnktAT003drAaArSEd4sEondwiRIllk1HRfFFO7LD5NNNq2Tzpnd0bsuGGxI7d0VJgXNtgP5t4okSOVSbO5Y4rwEm1KoIll3YCWaaS6233exEiQyC9LQHN6abHpCP5YL0dymlmWXBemLCMvwwznbWvlEiR14Yqzlnkdiaf5WEbntErLgtu7rCuLxXr2QqemNMzhXFrDEs3YD+0SJHQcuTNJrbLpbkq6q887+lvMXmq4JG20ByLlt5uYAyttMGi563wNKKngixIkL5EfRq5bQGiEURFtzWj0ZjnbPEFyrDz2V+3VvNAbfRtH/ImCeSxIkVRFnTUuwP4bxD+Qyy/u7Y4enWxykzd+drKPwxj2JGCcI7MElzTwiHZPL8dvrSAJiekW/wAUjFztAVo+sSJDGFE7ysKhNstiX5rc0SJEhQ8U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8271" y="4050737"/>
            <a:ext cx="2667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4797" y="3898337"/>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0281" y="2069197"/>
            <a:ext cx="285702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253507"/>
      </p:ext>
    </p:extLst>
  </p:cSld>
  <p:clrMapOvr>
    <a:masterClrMapping/>
  </p:clrMapOvr>
  <p:transition spd="med" advTm="7000">
    <p:wheel spokes="3"/>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028013" y="211709"/>
            <a:ext cx="532150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2">
                  <a:lumMod val="75000"/>
                </a:schemeClr>
              </a:solidFill>
            </a:endParaRPr>
          </a:p>
          <a:p>
            <a:pPr algn="ctr"/>
            <a:r>
              <a:rPr lang="en-US" sz="2400" b="1" dirty="0" smtClean="0">
                <a:solidFill>
                  <a:schemeClr val="bg1"/>
                </a:solidFill>
                <a:latin typeface="Cambria" pitchFamily="18" charset="0"/>
              </a:rPr>
              <a:t>Other </a:t>
            </a:r>
            <a:r>
              <a:rPr lang="en-US" sz="2400" b="1" dirty="0">
                <a:solidFill>
                  <a:schemeClr val="bg1"/>
                </a:solidFill>
                <a:latin typeface="Cambria" pitchFamily="18" charset="0"/>
              </a:rPr>
              <a:t>services for Job Providers:</a:t>
            </a:r>
          </a:p>
          <a:p>
            <a:pPr algn="ctr"/>
            <a:endParaRPr lang="en-IN" dirty="0"/>
          </a:p>
        </p:txBody>
      </p:sp>
      <p:sp>
        <p:nvSpPr>
          <p:cNvPr id="14" name="TextBox 13"/>
          <p:cNvSpPr txBox="1"/>
          <p:nvPr/>
        </p:nvSpPr>
        <p:spPr>
          <a:xfrm>
            <a:off x="1637660" y="1469030"/>
            <a:ext cx="8763000" cy="2462213"/>
          </a:xfrm>
          <a:prstGeom prst="rect">
            <a:avLst/>
          </a:prstGeom>
          <a:noFill/>
        </p:spPr>
        <p:txBody>
          <a:bodyPr>
            <a:spAutoFit/>
          </a:bodyPr>
          <a:lstStyle/>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Registration and Placement of Job Seekers.</a:t>
            </a:r>
          </a:p>
          <a:p>
            <a:pPr marL="465138" indent="-465138" algn="just">
              <a:buFont typeface="Wingdings" pitchFamily="2" charset="2"/>
              <a:buChar char="§"/>
              <a:defRPr/>
            </a:pPr>
            <a:r>
              <a:rPr lang="en-US" sz="2200" dirty="0">
                <a:solidFill>
                  <a:schemeClr val="tx2">
                    <a:lumMod val="75000"/>
                  </a:schemeClr>
                </a:solidFill>
                <a:latin typeface="+mn-lt"/>
              </a:rPr>
              <a:t>SMS </a:t>
            </a:r>
            <a:r>
              <a:rPr lang="en-US" sz="2200" dirty="0" smtClean="0">
                <a:solidFill>
                  <a:schemeClr val="tx2">
                    <a:lumMod val="75000"/>
                  </a:schemeClr>
                </a:solidFill>
                <a:latin typeface="+mn-lt"/>
              </a:rPr>
              <a:t>/</a:t>
            </a:r>
            <a:r>
              <a:rPr lang="en-US" sz="2200" dirty="0" err="1" smtClean="0">
                <a:solidFill>
                  <a:schemeClr val="tx2">
                    <a:lumMod val="75000"/>
                  </a:schemeClr>
                </a:solidFill>
                <a:latin typeface="+mn-lt"/>
              </a:rPr>
              <a:t>Whatsapp</a:t>
            </a:r>
            <a:r>
              <a:rPr lang="en-US" sz="2200" dirty="0" smtClean="0">
                <a:solidFill>
                  <a:schemeClr val="tx2">
                    <a:lumMod val="75000"/>
                  </a:schemeClr>
                </a:solidFill>
              </a:rPr>
              <a:t> Alerts for </a:t>
            </a:r>
            <a:r>
              <a:rPr lang="en-US" sz="2200" dirty="0">
                <a:solidFill>
                  <a:schemeClr val="tx2">
                    <a:lumMod val="75000"/>
                  </a:schemeClr>
                </a:solidFill>
                <a:latin typeface="+mn-lt"/>
              </a:rPr>
              <a:t>Candidate </a:t>
            </a: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Staff training.</a:t>
            </a:r>
            <a:endParaRPr lang="en-US" sz="2200" dirty="0">
              <a:solidFill>
                <a:schemeClr val="tx2">
                  <a:lumMod val="75000"/>
                </a:schemeClr>
              </a:solidFill>
              <a:latin typeface="+mn-lt"/>
            </a:endParaRP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Business development ideas.</a:t>
            </a:r>
            <a:endParaRPr lang="en-US" sz="2200" dirty="0">
              <a:solidFill>
                <a:schemeClr val="tx2">
                  <a:lumMod val="75000"/>
                </a:schemeClr>
              </a:solidFill>
              <a:latin typeface="+mn-lt"/>
            </a:endParaRP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HR management.</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rPr>
              <a:t>Job Fair</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Conducting interviews (on behalf of JP)</a:t>
            </a:r>
            <a:endParaRPr lang="en-US" sz="2200" dirty="0">
              <a:solidFill>
                <a:srgbClr val="FF0000"/>
              </a:solidFill>
              <a:latin typeface="+mn-lt"/>
            </a:endParaRPr>
          </a:p>
        </p:txBody>
      </p:sp>
      <p:pic>
        <p:nvPicPr>
          <p:cNvPr id="17410" name="Picture 2" descr="C:\Users\data10\Downloads\documents\png-transparent-cartoon-illustration-happy-people-other-child-hand-thumbnail-removebg-previe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6154" y="2008923"/>
            <a:ext cx="3429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976835"/>
      </p:ext>
    </p:extLst>
  </p:cSld>
  <p:clrMapOvr>
    <a:masterClrMapping/>
  </p:clrMapOvr>
  <p:transition spd="med" advTm="7000">
    <p:wheel spokes="3"/>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crum Values - Commitment: What it means to the Scrum Roles? | PremierAg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3613" y="2848131"/>
            <a:ext cx="8028476" cy="3648362"/>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227226" y="211709"/>
            <a:ext cx="347771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2">
                  <a:lumMod val="75000"/>
                </a:schemeClr>
              </a:solidFill>
            </a:endParaRPr>
          </a:p>
          <a:p>
            <a:pPr algn="ctr"/>
            <a:r>
              <a:rPr lang="en-US" sz="2400" b="1" dirty="0" smtClean="0">
                <a:solidFill>
                  <a:schemeClr val="bg1"/>
                </a:solidFill>
                <a:latin typeface="Cambria" pitchFamily="18" charset="0"/>
              </a:rPr>
              <a:t>Our </a:t>
            </a:r>
            <a:r>
              <a:rPr lang="en-US" sz="2400" b="1" dirty="0">
                <a:solidFill>
                  <a:schemeClr val="bg1"/>
                </a:solidFill>
                <a:latin typeface="Cambria" pitchFamily="18" charset="0"/>
              </a:rPr>
              <a:t>Commitment:</a:t>
            </a:r>
          </a:p>
          <a:p>
            <a:pPr algn="ctr"/>
            <a:endParaRPr lang="en-IN" dirty="0"/>
          </a:p>
        </p:txBody>
      </p:sp>
      <p:sp>
        <p:nvSpPr>
          <p:cNvPr id="16" name="Rounded Rectangle 15"/>
          <p:cNvSpPr/>
          <p:nvPr/>
        </p:nvSpPr>
        <p:spPr>
          <a:xfrm>
            <a:off x="7037870" y="1989940"/>
            <a:ext cx="838200" cy="4572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7" name="TextBox 16"/>
          <p:cNvSpPr txBox="1"/>
          <p:nvPr/>
        </p:nvSpPr>
        <p:spPr>
          <a:xfrm>
            <a:off x="7114070" y="1939140"/>
            <a:ext cx="762000" cy="584200"/>
          </a:xfrm>
          <a:prstGeom prst="rect">
            <a:avLst/>
          </a:prstGeom>
          <a:noFill/>
        </p:spPr>
        <p:txBody>
          <a:bodyPr>
            <a:spAutoFit/>
          </a:bodyPr>
          <a:lstStyle/>
          <a:p>
            <a:pPr algn="ctr" eaLnBrk="1" fontAlgn="auto" hangingPunct="1">
              <a:spcBef>
                <a:spcPts val="0"/>
              </a:spcBef>
              <a:spcAft>
                <a:spcPts val="0"/>
              </a:spcAft>
              <a:defRPr/>
            </a:pPr>
            <a:r>
              <a:rPr lang="en-US" sz="3200" b="1" i="1" dirty="0">
                <a:solidFill>
                  <a:schemeClr val="bg1"/>
                </a:solidFill>
              </a:rPr>
              <a:t>15</a:t>
            </a:r>
            <a:endParaRPr lang="en-US" sz="3200" dirty="0">
              <a:solidFill>
                <a:schemeClr val="bg1"/>
              </a:solidFill>
              <a:latin typeface="+mn-lt"/>
            </a:endParaRPr>
          </a:p>
        </p:txBody>
      </p:sp>
      <p:sp>
        <p:nvSpPr>
          <p:cNvPr id="25" name="TextBox 24"/>
          <p:cNvSpPr txBox="1"/>
          <p:nvPr/>
        </p:nvSpPr>
        <p:spPr>
          <a:xfrm>
            <a:off x="2435890" y="1365350"/>
            <a:ext cx="6934200" cy="1570038"/>
          </a:xfrm>
          <a:prstGeom prst="rect">
            <a:avLst/>
          </a:prstGeom>
          <a:noFill/>
        </p:spPr>
        <p:txBody>
          <a:bodyPr>
            <a:spAutoFit/>
          </a:bodyPr>
          <a:lstStyle/>
          <a:p>
            <a:pPr algn="ctr" eaLnBrk="1" fontAlgn="auto" hangingPunct="1">
              <a:spcBef>
                <a:spcPts val="0"/>
              </a:spcBef>
              <a:spcAft>
                <a:spcPts val="0"/>
              </a:spcAft>
              <a:defRPr/>
            </a:pPr>
            <a:r>
              <a:rPr lang="en-US" sz="3200" b="1" i="1" dirty="0">
                <a:solidFill>
                  <a:srgbClr val="FF0000"/>
                </a:solidFill>
                <a:latin typeface="+mn-lt"/>
              </a:rPr>
              <a:t>Interview Call for</a:t>
            </a:r>
          </a:p>
          <a:p>
            <a:pPr algn="ctr" eaLnBrk="1" fontAlgn="auto" hangingPunct="1">
              <a:spcBef>
                <a:spcPts val="0"/>
              </a:spcBef>
              <a:spcAft>
                <a:spcPts val="0"/>
              </a:spcAft>
              <a:defRPr/>
            </a:pPr>
            <a:r>
              <a:rPr lang="en-US" sz="3200" b="1" i="1" dirty="0">
                <a:solidFill>
                  <a:srgbClr val="FF0000"/>
                </a:solidFill>
                <a:latin typeface="+mn-lt"/>
              </a:rPr>
              <a:t>Any Recruitment in just            days. ….!!!!</a:t>
            </a:r>
            <a:endParaRPr lang="en-US" sz="3200" dirty="0">
              <a:solidFill>
                <a:srgbClr val="FF0000"/>
              </a:solidFill>
              <a:latin typeface="+mn-lt"/>
            </a:endParaRPr>
          </a:p>
        </p:txBody>
      </p:sp>
    </p:spTree>
    <p:extLst>
      <p:ext uri="{BB962C8B-B14F-4D97-AF65-F5344CB8AC3E}">
        <p14:creationId xmlns:p14="http://schemas.microsoft.com/office/powerpoint/2010/main" val="2180976835"/>
      </p:ext>
    </p:extLst>
  </p:cSld>
  <p:clrMapOvr>
    <a:masterClrMapping/>
  </p:clrMapOvr>
  <p:transition spd="med" advTm="7000">
    <p:wheel spokes="3"/>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97" y="-32219"/>
            <a:ext cx="12205297" cy="6555433"/>
          </a:xfrm>
          <a:prstGeom prst="rect">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11387274" y="-53444"/>
            <a:ext cx="75014" cy="6526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11978155" y="-32219"/>
            <a:ext cx="75014" cy="6526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056" name="Picture 8" descr="Any Concerns 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099" y="552878"/>
            <a:ext cx="4514872" cy="4514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1"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43858775"/>
      </p:ext>
    </p:extLst>
  </p:cSld>
  <p:clrMapOvr>
    <a:masterClrMapping/>
  </p:clrMapOvr>
  <p:transition spd="med" advTm="7000">
    <p:wheel spokes="3"/>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9130" y="1679804"/>
            <a:ext cx="7964557" cy="892552"/>
          </a:xfrm>
          <a:prstGeom prst="rect">
            <a:avLst/>
          </a:prstGeom>
        </p:spPr>
        <p:txBody>
          <a:bodyPr wrap="square">
            <a:spAutoFit/>
          </a:bodyPr>
          <a:lstStyle/>
          <a:p>
            <a:pPr algn="ctr">
              <a:defRPr/>
            </a:pPr>
            <a:r>
              <a:rPr lang="en-US" sz="3200" b="1" dirty="0" err="1" smtClean="0">
                <a:solidFill>
                  <a:srgbClr val="FF0000"/>
                </a:solidFill>
                <a:latin typeface="Calibri" panose="020F0502020204030204" pitchFamily="34" charset="0"/>
                <a:cs typeface="Calibri" panose="020F0502020204030204" pitchFamily="34" charset="0"/>
              </a:rPr>
              <a:t>iROJGAR</a:t>
            </a:r>
            <a:r>
              <a:rPr lang="en-US" sz="3200" b="1" dirty="0" smtClean="0">
                <a:solidFill>
                  <a:srgbClr val="FF0000"/>
                </a:solidFill>
                <a:latin typeface="Calibri" panose="020F0502020204030204" pitchFamily="34" charset="0"/>
                <a:cs typeface="Calibri" panose="020F0502020204030204" pitchFamily="34" charset="0"/>
              </a:rPr>
              <a:t> </a:t>
            </a:r>
            <a:endParaRPr lang="en-US" sz="2400" b="1" dirty="0">
              <a:solidFill>
                <a:srgbClr val="FF0000"/>
              </a:solidFill>
              <a:latin typeface="Calibri" panose="020F0502020204030204" pitchFamily="34" charset="0"/>
              <a:cs typeface="Calibri" panose="020F0502020204030204" pitchFamily="34" charset="0"/>
            </a:endParaRPr>
          </a:p>
          <a:p>
            <a:pPr algn="ctr">
              <a:defRPr/>
            </a:pPr>
            <a:endParaRPr lang="en-US" sz="2000" b="1" dirty="0">
              <a:latin typeface="Calibri" panose="020F0502020204030204" pitchFamily="34" charset="0"/>
              <a:cs typeface="Calibri" panose="020F0502020204030204" pitchFamily="34" charset="0"/>
            </a:endParaRPr>
          </a:p>
        </p:txBody>
      </p:sp>
      <p:sp>
        <p:nvSpPr>
          <p:cNvPr id="3" name="Rectangle 2"/>
          <p:cNvSpPr/>
          <p:nvPr/>
        </p:nvSpPr>
        <p:spPr>
          <a:xfrm>
            <a:off x="2563247" y="2409398"/>
            <a:ext cx="7397885" cy="3416320"/>
          </a:xfrm>
          <a:prstGeom prst="rect">
            <a:avLst/>
          </a:prstGeom>
        </p:spPr>
        <p:txBody>
          <a:bodyPr wrap="square">
            <a:spAutoFit/>
          </a:bodyPr>
          <a:lstStyle/>
          <a:p>
            <a:pPr algn="ctr">
              <a:lnSpc>
                <a:spcPct val="150000"/>
              </a:lnSpc>
              <a:defRPr/>
            </a:pP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701/702, 7</a:t>
            </a:r>
            <a:r>
              <a:rPr lang="en-US" sz="2000" b="1" baseline="30000"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th</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floor,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Joyos</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Hubtown</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Adajan</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Bus Port, Surat-395009</a:t>
            </a:r>
            <a:endParaRPr lang="en-US" sz="2000" b="1" dirty="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Mobile No. : +</a:t>
            </a:r>
            <a:r>
              <a:rPr lang="en-US" sz="2000" b="1" dirty="0">
                <a:solidFill>
                  <a:schemeClr val="tx1">
                    <a:lumMod val="65000"/>
                    <a:lumOff val="35000"/>
                  </a:schemeClr>
                </a:solidFill>
              </a:rPr>
              <a:t>91 </a:t>
            </a: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rPr>
              <a:t>77790 10101</a:t>
            </a:r>
            <a:r>
              <a:rPr lang="en-US" sz="1600" dirty="0">
                <a:solidFill>
                  <a:schemeClr val="tx1">
                    <a:lumMod val="65000"/>
                    <a:lumOff val="35000"/>
                  </a:schemeClr>
                </a:solidFill>
                <a:latin typeface="Adobe Gothic Std B" panose="020B0800000000000000" pitchFamily="34" charset="-128"/>
                <a:ea typeface="Adobe Gothic Std B" panose="020B0800000000000000" pitchFamily="34" charset="-128"/>
              </a:rPr>
              <a:t> </a:t>
            </a:r>
            <a:endPar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b="1" dirty="0" err="1"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WhatsApp</a:t>
            </a: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 No.: </a:t>
            </a: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a:t>
            </a: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91 90816 28628</a:t>
            </a:r>
            <a:endPar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a:solidFill>
                  <a:schemeClr val="tx1">
                    <a:lumMod val="75000"/>
                    <a:lumOff val="25000"/>
                  </a:schemeClr>
                </a:solidFill>
                <a:latin typeface="Adobe Gothic Std B" panose="020B0800000000000000" pitchFamily="34" charset="-128"/>
                <a:ea typeface="Adobe Gothic Std B" panose="020B0800000000000000" pitchFamily="34" charset="-128"/>
                <a:cs typeface="Calibri" panose="020F0502020204030204" pitchFamily="34" charset="0"/>
              </a:rPr>
              <a:t>Web : www.irojgar.com  </a:t>
            </a:r>
          </a:p>
          <a:p>
            <a:pPr algn="ctr">
              <a:lnSpc>
                <a:spcPct val="150000"/>
              </a:lnSpc>
              <a:defRPr/>
            </a:pPr>
            <a:r>
              <a:rPr lang="en-US" sz="2400" b="1" dirty="0">
                <a:solidFill>
                  <a:srgbClr val="FF0066"/>
                </a:solidFill>
                <a:latin typeface="Adobe Gothic Std B" panose="020B0800000000000000" pitchFamily="34" charset="-128"/>
                <a:ea typeface="Adobe Gothic Std B" panose="020B0800000000000000" pitchFamily="34" charset="-128"/>
                <a:cs typeface="Calibri" panose="020F0502020204030204" pitchFamily="34" charset="0"/>
              </a:rPr>
              <a:t>   Follow us: </a:t>
            </a:r>
          </a:p>
          <a:p>
            <a:pPr algn="ctr">
              <a:lnSpc>
                <a:spcPct val="150000"/>
              </a:lnSpc>
              <a:defRPr/>
            </a:pPr>
            <a:r>
              <a:rPr lang="en-US" sz="2400" b="1" dirty="0">
                <a:solidFill>
                  <a:srgbClr val="854B27"/>
                </a:solidFill>
                <a:latin typeface="Calibri" panose="020F0502020204030204" pitchFamily="34" charset="0"/>
                <a:cs typeface="Calibri" panose="020F0502020204030204" pitchFamily="34" charset="0"/>
              </a:rPr>
              <a:t> </a:t>
            </a:r>
            <a:endParaRPr lang="en-US" sz="2400" b="1" dirty="0">
              <a:solidFill>
                <a:srgbClr val="00B050"/>
              </a:solidFill>
              <a:latin typeface="Adobe Gothic Std B" panose="020B0800000000000000" pitchFamily="34" charset="-128"/>
              <a:ea typeface="Adobe Gothic Std B" panose="020B0800000000000000" pitchFamily="34" charset="-128"/>
              <a:cs typeface="Calibri" panose="020F0502020204030204" pitchFamily="34" charset="0"/>
            </a:endParaRPr>
          </a:p>
        </p:txBody>
      </p:sp>
      <p:pic>
        <p:nvPicPr>
          <p:cNvPr id="1028" name="Picture 4" descr="https://www.pngitem.com/pimgs/m/35-350356_telegram-logo-png-png-transparent-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6521" y="4968445"/>
            <a:ext cx="414776" cy="3766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mage.shutterstock.com/image-photo/kiev-ukraine-september-14-2020-260nw-190479203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759"/>
          <a:stretch/>
        </p:blipFill>
        <p:spPr bwMode="auto">
          <a:xfrm>
            <a:off x="7235976" y="4923598"/>
            <a:ext cx="1098747" cy="435709"/>
          </a:xfrm>
          <a:prstGeom prst="rect">
            <a:avLst/>
          </a:prstGeom>
          <a:noFill/>
          <a:extLst>
            <a:ext uri="{909E8E84-426E-40DD-AFC4-6F175D3DCCD1}">
              <a14:hiddenFill xmlns:a14="http://schemas.microsoft.com/office/drawing/2010/main">
                <a:solidFill>
                  <a:srgbClr val="FFFFFF"/>
                </a:solidFill>
              </a14:hiddenFill>
            </a:ext>
          </a:extLst>
        </p:spPr>
      </p:pic>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8"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linkedin logo transparent 183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99098" y="4985699"/>
            <a:ext cx="311505" cy="311505"/>
          </a:xfrm>
          <a:prstGeom prst="rect">
            <a:avLst/>
          </a:prstGeom>
          <a:noFill/>
          <a:extLst>
            <a:ext uri="{909E8E84-426E-40DD-AFC4-6F175D3DCCD1}">
              <a14:hiddenFill xmlns:a14="http://schemas.microsoft.com/office/drawing/2010/main">
                <a:solidFill>
                  <a:srgbClr val="FFFFFF"/>
                </a:solidFill>
              </a14:hiddenFill>
            </a:ext>
          </a:extLst>
        </p:spPr>
      </p:pic>
      <p:sp>
        <p:nvSpPr>
          <p:cNvPr id="33"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4" name="TextBox 33">
            <a:extLst>
              <a:ext uri="{FF2B5EF4-FFF2-40B4-BE49-F238E27FC236}">
                <a16:creationId xmlns="" xmlns:a16="http://schemas.microsoft.com/office/drawing/2014/main" id="{AFE5B780-BCC7-4141-AA69-9F8B00602631}"/>
              </a:ext>
            </a:extLst>
          </p:cNvPr>
          <p:cNvSpPr txBox="1"/>
          <p:nvPr/>
        </p:nvSpPr>
        <p:spPr>
          <a:xfrm>
            <a:off x="11621386" y="1752574"/>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5"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6" name="Picture 35">
            <a:extLst>
              <a:ext uri="{FF2B5EF4-FFF2-40B4-BE49-F238E27FC236}">
                <a16:creationId xmlns="" xmlns:a16="http://schemas.microsoft.com/office/drawing/2014/main" id="{C122C2BD-32F9-4B1B-9788-35EC4BDFC9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7" name="Rectangle 36">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a:t>
            </a:r>
            <a:r>
              <a:rPr lang="en-US" dirty="0" smtClean="0">
                <a:solidFill>
                  <a:prstClr val="white"/>
                </a:solidFill>
              </a:rPr>
              <a:t>90816 28628</a:t>
            </a:r>
            <a:endParaRPr lang="en-IN" dirty="0">
              <a:solidFill>
                <a:prstClr val="white"/>
              </a:solidFill>
            </a:endParaRPr>
          </a:p>
        </p:txBody>
      </p:sp>
      <p:sp>
        <p:nvSpPr>
          <p:cNvPr id="38"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9" name="Flowchart: Delay 38">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40" name="Picture 39">
            <a:extLst>
              <a:ext uri="{FF2B5EF4-FFF2-40B4-BE49-F238E27FC236}">
                <a16:creationId xmlns="" xmlns:a16="http://schemas.microsoft.com/office/drawing/2014/main" id="{FFB26AEA-3F6E-43D7-83CB-56E6886551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1" name="Straight Connector 40">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3030301"/>
      </p:ext>
    </p:extLst>
  </p:cSld>
  <p:clrMapOvr>
    <a:masterClrMapping/>
  </p:clrMapOvr>
  <p:transition spd="med" advTm="7000">
    <p:wheel spokes="3"/>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7191" t="79353" r="9550" b="7086"/>
          <a:stretch/>
        </p:blipFill>
        <p:spPr>
          <a:xfrm>
            <a:off x="4103256" y="4803756"/>
            <a:ext cx="6121046" cy="1403309"/>
          </a:xfrm>
          <a:prstGeom prst="rect">
            <a:avLst/>
          </a:prstGeom>
        </p:spPr>
      </p:pic>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11055" t="25272" r="43437" b="57703"/>
          <a:stretch/>
        </p:blipFill>
        <p:spPr>
          <a:xfrm>
            <a:off x="2240924" y="1152938"/>
            <a:ext cx="6532015" cy="3445566"/>
          </a:xfrm>
          <a:prstGeom prst="rect">
            <a:avLst/>
          </a:prstGeom>
        </p:spPr>
      </p:pic>
      <p:sp>
        <p:nvSpPr>
          <p:cNvPr id="31"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a16="http://schemas.microsoft.com/office/drawing/2014/main" xmlns=""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a16="http://schemas.microsoft.com/office/drawing/2014/main" xmlns=""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34370863"/>
      </p:ext>
    </p:extLst>
  </p:cSld>
  <p:clrMapOvr>
    <a:masterClrMapping/>
  </p:clrMapOvr>
  <p:transition spd="med" advTm="7000">
    <p:wheel spokes="3"/>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2513" b="9775"/>
          <a:stretch/>
        </p:blipFill>
        <p:spPr>
          <a:xfrm>
            <a:off x="1339489" y="498775"/>
            <a:ext cx="9805589" cy="5106896"/>
          </a:xfrm>
          <a:prstGeom prst="rect">
            <a:avLst/>
          </a:prstGeom>
        </p:spPr>
      </p:pic>
      <p:pic>
        <p:nvPicPr>
          <p:cNvPr id="7" name="Picture 6">
            <a:extLst>
              <a:ext uri="{FF2B5EF4-FFF2-40B4-BE49-F238E27FC236}">
                <a16:creationId xmlns:a16="http://schemas.microsoft.com/office/drawing/2014/main" xmlns="" id="{627D348E-DB21-44BB-B1E5-BAF6FAEC98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1592" y="440405"/>
            <a:ext cx="2170180" cy="466345"/>
          </a:xfrm>
          <a:prstGeom prst="rect">
            <a:avLst/>
          </a:prstGeom>
        </p:spPr>
      </p:pic>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https://images.squarespace-cdn.com/content/v1/5c5b6d41a09a7e3650b0e0ed/1549734612460-ERCJGNHZRFSCR3UNOH9T/046_Moroccan_Tile_1500px.jpg?format=2500w"/>
          <p:cNvSpPr>
            <a:spLocks noChangeAspect="1" noChangeArrowheads="1"/>
          </p:cNvSpPr>
          <p:nvPr/>
        </p:nvSpPr>
        <p:spPr bwMode="auto">
          <a:xfrm>
            <a:off x="2559809" y="2399764"/>
            <a:ext cx="212594" cy="2125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p:nvPr/>
        </p:nvSpPr>
        <p:spPr>
          <a:xfrm>
            <a:off x="3644348" y="5808602"/>
            <a:ext cx="4306955" cy="539189"/>
          </a:xfrm>
          <a:prstGeom prst="rect">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t>Thank You </a:t>
            </a:r>
          </a:p>
        </p:txBody>
      </p:sp>
      <p:sp>
        <p:nvSpPr>
          <p:cNvPr id="31"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a16="http://schemas.microsoft.com/office/drawing/2014/main" xmlns=""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a:t>
            </a:r>
            <a:r>
              <a:rPr lang="en-US">
                <a:solidFill>
                  <a:prstClr val="white"/>
                </a:solidFill>
              </a:rPr>
              <a:t>91 </a:t>
            </a:r>
            <a:r>
              <a:rPr lang="en-US" smtClean="0">
                <a:solidFill>
                  <a:prstClr val="white"/>
                </a:solidFill>
              </a:rPr>
              <a:t>77790 10101| +91 90816 28628</a:t>
            </a:r>
            <a:endParaRPr lang="en-IN" dirty="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a16="http://schemas.microsoft.com/office/drawing/2014/main" xmlns=""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10395355"/>
      </p:ext>
    </p:extLst>
  </p:cSld>
  <p:clrMapOvr>
    <a:masterClrMapping/>
  </p:clrMapOvr>
  <p:transition spd="med" advTm="7000">
    <p:wheel spokes="3"/>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TotalTime>
  <Words>2734</Words>
  <Application>Microsoft Office PowerPoint</Application>
  <PresentationFormat>Widescreen</PresentationFormat>
  <Paragraphs>739</Paragraphs>
  <Slides>35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Adobe Gothic Std B</vt:lpstr>
      <vt:lpstr>Aileron Heavy</vt:lpstr>
      <vt:lpstr>Arial</vt:lpstr>
      <vt:lpstr>Calibri</vt:lpstr>
      <vt:lpstr>Calibri Light</vt:lpstr>
      <vt:lpstr>Cambria</vt:lpstr>
      <vt:lpstr>Shruti</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Ankita Shroff</dc:creator>
  <cp:lastModifiedBy>Admin</cp:lastModifiedBy>
  <cp:revision>187</cp:revision>
  <dcterms:created xsi:type="dcterms:W3CDTF">2022-04-15T14:27:15Z</dcterms:created>
  <dcterms:modified xsi:type="dcterms:W3CDTF">2023-01-20T09:57:30Z</dcterms:modified>
</cp:coreProperties>
</file>